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1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1" x="685800"/>
            <a:ext cy="1159856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ctr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ctr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ctr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ctr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ctr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ctr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ctr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2" x="685800"/>
            <a:ext cy="78473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7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79" cx="39945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79" cx="39945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8" x="457200"/>
            <a:ext cy="51952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36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 marR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7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algn="l" rt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algn="l" rt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algn="l" rt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algn="l" rt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l" rt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l" rt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l" rtl="0" marR="0" indent="0" mar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../media/image05.png" Type="http://schemas.openxmlformats.org/officeDocument/2006/relationships/image" Id="rId3"/><Relationship Target="../media/image07.png" Type="http://schemas.openxmlformats.org/officeDocument/2006/relationships/image" Id="rId6"/><Relationship Target="../media/image06.png" Type="http://schemas.openxmlformats.org/officeDocument/2006/relationships/image" Id="rId5"/><Relationship Target="../media/image08.png" Type="http://schemas.openxmlformats.org/officeDocument/2006/relationships/image" Id="rId7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4"/><Relationship Target="../media/image09.png" Type="http://schemas.openxmlformats.org/officeDocument/2006/relationships/image" Id="rId3"/><Relationship Target="../media/image11.png" Type="http://schemas.openxmlformats.org/officeDocument/2006/relationships/image" Id="rId6"/><Relationship Target="../media/image10.png" Type="http://schemas.openxmlformats.org/officeDocument/2006/relationships/image" Id="rId5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../media/image10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gif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gif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1" x="685800"/>
            <a:ext cy="1159856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48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Christmas Tree Challange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2" x="685800"/>
            <a:ext cy="78473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By: Dorothy Hains STEM Department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sng" b="1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Table Wipe Demonstration: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sng" b="1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will happen to the small amount of water left on the table?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38656" x="2173573"/>
            <a:ext cy="824721" cx="4796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Hypothesis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 think that the ammonia,water, bluing, salt and food coloring will __________________ on the cardboard.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2027" x="4142803"/>
            <a:ext cy="810294" cx="4879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03958" x="88990"/>
            <a:ext cy="476316" cx="2753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103958" x="2842099"/>
            <a:ext cy="466790" cx="2715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103958" x="5614260"/>
            <a:ext cy="447736" cx="2695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 rotWithShape="1">
          <a:blip r:embed="rId6">
            <a:alphaModFix/>
          </a:blip>
          <a:srcRect t="0" b="0" r="0" l="0"/>
          <a:stretch/>
        </p:blipFill>
        <p:spPr>
          <a:xfrm>
            <a:off y="2175666" x="84315"/>
            <a:ext cy="466790" cx="27054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 rotWithShape="1">
          <a:blip r:embed="rId7">
            <a:alphaModFix/>
          </a:blip>
          <a:srcRect t="0" b="0" r="0" l="0"/>
          <a:stretch/>
        </p:blipFill>
        <p:spPr>
          <a:xfrm>
            <a:off y="2204508" x="4781203"/>
            <a:ext cy="466790" cx="2734057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y="580275" x="172779"/>
            <a:ext cy="2246769" cx="266931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What’s the problem?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y="639974" x="5640892"/>
            <a:ext cy="2031325" cx="321915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Form a hypothesis. What will happen?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b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b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b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y="2671299" x="84315"/>
            <a:ext cy="2462212" cx="364844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Test hypothesis. Steps to do experiment.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b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b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b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___________________________________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y="2656877" x="4108069"/>
            <a:ext cy="2677656" cx="458319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happened? Was your hypothesis correct?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9" name="Shape 109"/>
          <p:cNvSpPr txBox="1"/>
          <p:nvPr/>
        </p:nvSpPr>
        <p:spPr>
          <a:xfrm rot="-1300041">
            <a:off y="1007555" x="3352252"/>
            <a:ext cy="307776" cx="169469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sng" b="1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See back of sheet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/>
        </p:nvSpPr>
        <p:spPr>
          <a:xfrm>
            <a:off y="4065685" x="440058"/>
            <a:ext cy="585552" cx="1392724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0" x="0"/>
            <a:ext cy="447736" cx="2724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-717774" x="7194320"/>
            <a:ext cy="466790" cx="273405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/>
        </p:nvSpPr>
        <p:spPr>
          <a:xfrm>
            <a:off y="639974" x="5640892"/>
            <a:ext cy="523219" cx="18473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y="682025" x="200026"/>
            <a:ext cy="2893100" cx="222163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sng" b="1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Observation 1: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y="639974" x="2379944"/>
            <a:ext cy="3108542" cx="222163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sng" b="1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Observation 2: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y="639974" x="4601580"/>
            <a:ext cy="3108542" cx="222163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sng" b="1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Observation 3: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y="639974" x="6864934"/>
            <a:ext cy="3108542" cx="222163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sng" b="1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Observation 4: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y="-144463" x="155575"/>
            <a:ext cy="304801" cx="30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y="7937" x="307975"/>
            <a:ext cy="304801" cx="30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y="160336" x="460375"/>
            <a:ext cy="304801" cx="30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901583" x="155575"/>
            <a:ext cy="384328" cx="384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901583" x="2421661"/>
            <a:ext cy="384328" cx="384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901583" x="4643298"/>
            <a:ext cy="384328" cx="384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919929" x="6902363"/>
            <a:ext cy="384328" cx="384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6">
            <a:alphaModFix/>
          </a:blip>
          <a:srcRect t="0" b="0" r="0" l="0"/>
          <a:stretch/>
        </p:blipFill>
        <p:spPr>
          <a:xfrm>
            <a:off y="3497580" x="2381549"/>
            <a:ext cy="1645920" cx="2192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 rotWithShape="1">
          <a:blip r:embed="rId6">
            <a:alphaModFix/>
          </a:blip>
          <a:srcRect t="0" b="0" r="0" l="0"/>
          <a:stretch/>
        </p:blipFill>
        <p:spPr>
          <a:xfrm>
            <a:off y="3533073" x="6876511"/>
            <a:ext cy="1645920" cx="2192267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/>
          <p:nvPr/>
        </p:nvSpPr>
        <p:spPr>
          <a:xfrm>
            <a:off y="3862525" x="612775"/>
            <a:ext cy="459261" cx="104729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y="3659364" x="743885"/>
            <a:ext cy="406321" cx="8257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y="4065685" x="2724530"/>
            <a:ext cy="585552" cx="1392724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y="3862525" x="2897246"/>
            <a:ext cy="459261" cx="104729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y="3659364" x="3028357"/>
            <a:ext cy="406321" cx="8257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6">
            <a:alphaModFix/>
          </a:blip>
          <a:srcRect t="0" b="0" r="0" l="0"/>
          <a:stretch/>
        </p:blipFill>
        <p:spPr>
          <a:xfrm>
            <a:off y="3489648" x="4648948"/>
            <a:ext cy="1645920" cx="219226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/>
          <p:nvPr/>
        </p:nvSpPr>
        <p:spPr>
          <a:xfrm>
            <a:off y="4057753" x="4991930"/>
            <a:ext cy="585552" cx="1392724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y="3854592" x="5164646"/>
            <a:ext cy="459261" cx="104729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y="3651432" x="5295757"/>
            <a:ext cy="406321" cx="8257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6">
            <a:alphaModFix/>
          </a:blip>
          <a:srcRect t="0" b="0" r="0" l="0"/>
          <a:stretch/>
        </p:blipFill>
        <p:spPr>
          <a:xfrm>
            <a:off y="3489648" x="159913"/>
            <a:ext cy="1645920" cx="2192267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/>
          <p:nvPr/>
        </p:nvSpPr>
        <p:spPr>
          <a:xfrm>
            <a:off y="4057753" x="502893"/>
            <a:ext cy="585552" cx="1392724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y="3854592" x="675610"/>
            <a:ext cy="459261" cx="104729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y="3651432" x="806720"/>
            <a:ext cy="406321" cx="8257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6">
            <a:alphaModFix/>
          </a:blip>
          <a:srcRect t="0" b="0" r="0" l="0"/>
          <a:stretch/>
        </p:blipFill>
        <p:spPr>
          <a:xfrm>
            <a:off y="3497580" x="6885407"/>
            <a:ext cy="1645920" cx="2192267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>
            <a:off y="4065685" x="7228388"/>
            <a:ext cy="585552" cx="1392724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y="3862525" x="7401103"/>
            <a:ext cy="459261" cx="1047295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y="3659364" x="7532214"/>
            <a:ext cy="406321" cx="8257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/>
        </p:nvSpPr>
        <p:spPr>
          <a:xfrm>
            <a:off y="639974" x="5640892"/>
            <a:ext cy="523219" cx="18473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y="639975" x="4558858"/>
            <a:ext cy="4185760" cx="222163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sng" b="1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Paper Towel &amp; Water: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     What happened?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y="639975" x="7014496"/>
            <a:ext cy="4401204" cx="222163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sng" b="1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Table Wipe: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      What happened?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y="-144463" x="155575"/>
            <a:ext cy="304801" cx="30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y="7937" x="307975"/>
            <a:ext cy="304801" cx="30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y="160338" x="4860925"/>
            <a:ext cy="304801" cx="30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01584" x="4628996"/>
            <a:ext cy="384328" cx="384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901584" x="7115553"/>
            <a:ext cy="384328" cx="384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41088" x="21846"/>
            <a:ext cy="466790" cx="2715004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y="639974" x="121893"/>
            <a:ext cy="4832092" cx="43812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Vocabulary / Info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sng" b="1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Capillary Action:</a:t>
            </a:r>
            <a:r>
              <a:rPr strike="noStrike" u="sng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process of water being sucked up against gravity.                                        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sng" b="1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Gravity: </a:t>
            </a: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pulling force that causes things to fall to the ground.                                       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sng" b="1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Evaporation: </a:t>
            </a: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process of water turning into a gas.          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sng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NOTES</a:t>
            </a: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:___________________________________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__________________________________________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were the results?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cardboard sucked up the water, ammonia, bluing, salt and food coloring mixture.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rgbClr val="FF33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mixture evaporated leaving behind the salt, bluing and food coloring in crystals.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6806" x="2157736"/>
            <a:ext cy="793498" cx="4828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Was your hypothesis correct?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rgbClr val="00B05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  <a:rtl val="0"/>
              </a:rPr>
              <a:t>Yes, Explain!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No, Explains!</a:t>
            </a: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7777" x="2046167"/>
            <a:ext cy="824593" cx="48297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Essential Question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sng" b="1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Question: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will happen when the cardboard is placed into the ammonia, water and bluing solution?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sng" b="1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Answer:</a:t>
            </a: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mixturew will get sucked up into the cardboard and then evaporate leaving behind colored crystals. </a:t>
            </a: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05978" x="4756525"/>
            <a:ext cy="722363" cx="4175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sng" b="1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Capillary Action Research Demonstration!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sng" b="1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38656" x="2173573"/>
            <a:ext cy="824721" cx="4796854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Shape 187"/>
          <p:cNvSpPr/>
          <p:nvPr/>
        </p:nvSpPr>
        <p:spPr>
          <a:xfrm rot="10800000" flipH="1">
            <a:off y="3855492" x="1442112"/>
            <a:ext cy="680766" cx="1271517"/>
          </a:xfrm>
          <a:prstGeom prst="trapezoid">
            <a:avLst>
              <a:gd fmla="val 25000" name="adj"/>
            </a:avLst>
          </a:prstGeom>
          <a:solidFill>
            <a:srgbClr val="FF0000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88" name="Shape 188"/>
          <p:cNvSpPr/>
          <p:nvPr/>
        </p:nvSpPr>
        <p:spPr>
          <a:xfrm rot="10800000" flipH="1">
            <a:off y="3855492" x="6442251"/>
            <a:ext cy="680766" cx="1271517"/>
          </a:xfrm>
          <a:prstGeom prst="trapezoid">
            <a:avLst>
              <a:gd fmla="val 25000" name="adj"/>
            </a:avLst>
          </a:prstGeom>
          <a:solidFill>
            <a:srgbClr val="00B0F0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y="2036422" x="1947364"/>
            <a:ext cy="4318906" cx="2865664"/>
          </a:xfrm>
          <a:prstGeom prst="blockArc">
            <a:avLst>
              <a:gd fmla="val 10800000" name="adj1"/>
              <a:gd fmla="val 356311" name="adj2"/>
              <a:gd fmla="val 19709" name="adj3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90" name="Shape 190"/>
          <p:cNvSpPr/>
          <p:nvPr/>
        </p:nvSpPr>
        <p:spPr>
          <a:xfrm rot="10800000" flipH="1">
            <a:off y="3062998" x="1235121"/>
            <a:ext cy="1473259" cx="1685499"/>
          </a:xfrm>
          <a:prstGeom prst="trapezoid">
            <a:avLst>
              <a:gd fmla="val 25000" name="adj"/>
            </a:avLst>
          </a:prstGeom>
          <a:noFill/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y="2036422" x="4416137"/>
            <a:ext cy="4318906" cx="2865664"/>
          </a:xfrm>
          <a:prstGeom prst="blockArc">
            <a:avLst>
              <a:gd fmla="val 10800000" name="adj1"/>
              <a:gd fmla="val 356311" name="adj2"/>
              <a:gd fmla="val 19709" name="adj3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92" name="Shape 192"/>
          <p:cNvSpPr/>
          <p:nvPr/>
        </p:nvSpPr>
        <p:spPr>
          <a:xfrm rot="10800000" flipH="1">
            <a:off y="3062998" x="6229632"/>
            <a:ext cy="1473259" cx="1685499"/>
          </a:xfrm>
          <a:prstGeom prst="trapezoid">
            <a:avLst>
              <a:gd fmla="val 25000" name="adj"/>
            </a:avLst>
          </a:prstGeom>
          <a:noFill/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93" name="Shape 193"/>
          <p:cNvSpPr/>
          <p:nvPr/>
        </p:nvSpPr>
        <p:spPr>
          <a:xfrm rot="10800000" flipH="1">
            <a:off y="3062998" x="3839771"/>
            <a:ext cy="1473259" cx="1685499"/>
          </a:xfrm>
          <a:prstGeom prst="trapezoid">
            <a:avLst>
              <a:gd fmla="val 25000" name="adj"/>
            </a:avLst>
          </a:prstGeom>
          <a:noFill/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y="2947307" x="3011138"/>
            <a:ext cy="1384995" cx="80265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will happen in the empty cup?</a:t>
            </a:r>
          </a:p>
        </p:txBody>
      </p:sp>
      <p:sp>
        <p:nvSpPr>
          <p:cNvPr id="195" name="Shape 195"/>
          <p:cNvSpPr/>
          <p:nvPr/>
        </p:nvSpPr>
        <p:spPr>
          <a:xfrm>
            <a:off y="4239905" x="2920618"/>
            <a:ext cy="229168" cx="116152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Table of contents 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8" cx="351880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38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3</a:t>
            </a:r>
            <a:r>
              <a:rPr strike="noStrike" u="none" b="0" cap="none" baseline="3000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rd</a:t>
            </a: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-5</a:t>
            </a:r>
            <a:r>
              <a:rPr strike="noStrike" u="none" b="0" cap="none" baseline="3000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</a:t>
            </a: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Straw Tower: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Making a Dome: 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Straw Rockets: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Christmas Tree:</a:t>
            </a:r>
          </a:p>
          <a:p>
            <a:pPr algn="l" rtl="0" lvl="0" marR="0" indent="-2286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1" name="Shape 31"/>
          <p:cNvSpPr txBox="1"/>
          <p:nvPr/>
        </p:nvSpPr>
        <p:spPr>
          <a:xfrm>
            <a:off y="1175657" x="4972050"/>
            <a:ext cy="3725698" cx="351880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38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PreK-2nd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Straw Tower: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Making a Dome: 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Oobleck: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Christmas Tree:</a:t>
            </a:r>
          </a:p>
          <a:p>
            <a:pPr algn="l" rtl="0" lvl="0" marR="0" indent="-2286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6" name="Shape 3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10009" x="0"/>
            <a:ext cy="795403" cx="4307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-114531" x="4627367"/>
            <a:ext cy="5258030" cx="409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Essential Question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will happen when the cardboard is placed into the ammonia, water and bluing solution?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This is your problem?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44" name="Shape 4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05978" x="4756525"/>
            <a:ext cy="722363" cx="4175268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/>
          <p:nvPr/>
        </p:nvSpPr>
        <p:spPr>
          <a:xfrm>
            <a:off y="2231408" x="2238233"/>
            <a:ext cy="1364775" cx="47767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Vocabulary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sng" b="1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Gravity</a:t>
            </a: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: </a:t>
            </a:r>
            <a:r>
              <a:rPr strike="noStrike" u="none" b="0" cap="none" baseline="0" sz="24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pulling force that causes things to fall to the ground.</a:t>
            </a:r>
          </a:p>
        </p:txBody>
      </p:sp>
      <p:pic>
        <p:nvPicPr>
          <p:cNvPr id="52" name="Shape 5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026025" x="2986875"/>
            <a:ext cy="2899823" cx="2564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sng" b="1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Capillary Action</a:t>
            </a: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:</a:t>
            </a:r>
            <a:r>
              <a:rPr strike="noStrike" u="none" b="0" cap="none" baseline="0" sz="2400" lang="en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process of a liquid being drawn up “ Sucked Up,” against gravity.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38656" x="2173573"/>
            <a:ext cy="824721" cx="4796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sng" b="1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Capillary Action</a:t>
            </a: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:</a:t>
            </a:r>
            <a:r>
              <a:rPr strike="noStrike" u="none" b="0" cap="none" baseline="0" sz="2400" lang="en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process of a liquid being drawn up “ Sucked Up,” against gravity.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38656" x="2173573"/>
            <a:ext cy="824721" cx="4796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>
            <a:off y="1200150" x="432708"/>
            <a:ext cy="372569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sng" b="1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Evaporation</a:t>
            </a: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:</a:t>
            </a:r>
            <a:r>
              <a:rPr strike="noStrike" u="none" b="0" cap="none" baseline="0" sz="2400" lang="en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process of a liquid turning into a gas.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38656" x="2173573"/>
            <a:ext cy="824721" cx="4796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1858084" x="2833459"/>
            <a:ext cy="2860870" cx="3618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725698" cx="822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sng" b="1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Capillary Action Research Demonstration!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sng" b="1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38656" x="2173573"/>
            <a:ext cy="824721" cx="479685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/>
          <p:nvPr/>
        </p:nvSpPr>
        <p:spPr>
          <a:xfrm>
            <a:off y="2036423" x="4416137"/>
            <a:ext cy="3629590" cx="2865664"/>
          </a:xfrm>
          <a:prstGeom prst="blockArc">
            <a:avLst>
              <a:gd fmla="val 10800000" name="adj1"/>
              <a:gd fmla="val 356311" name="adj2"/>
              <a:gd fmla="val 19709" name="adj3"/>
            </a:avLst>
          </a:prstGeom>
          <a:solidFill>
            <a:schemeClr val="l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9" name="Shape 79"/>
          <p:cNvSpPr/>
          <p:nvPr/>
        </p:nvSpPr>
        <p:spPr>
          <a:xfrm rot="10800000" flipH="1">
            <a:off y="3062998" x="6229632"/>
            <a:ext cy="1473259" cx="1685499"/>
          </a:xfrm>
          <a:prstGeom prst="trapezoid">
            <a:avLst>
              <a:gd fmla="val 25000" name="adj"/>
            </a:avLst>
          </a:prstGeom>
          <a:noFill/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80" name="Shape 80"/>
          <p:cNvSpPr txBox="1"/>
          <p:nvPr/>
        </p:nvSpPr>
        <p:spPr>
          <a:xfrm>
            <a:off y="2036422" x="521031"/>
            <a:ext cy="954106" cx="397748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8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will happen in the paper towel?</a:t>
            </a:r>
          </a:p>
        </p:txBody>
      </p:sp>
      <p:sp>
        <p:nvSpPr>
          <p:cNvPr id="81" name="Shape 81"/>
          <p:cNvSpPr/>
          <p:nvPr/>
        </p:nvSpPr>
        <p:spPr>
          <a:xfrm>
            <a:off y="2607049" x="2641935"/>
            <a:ext cy="383479" cx="199537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82" name="Shape 82"/>
          <p:cNvSpPr/>
          <p:nvPr/>
        </p:nvSpPr>
        <p:spPr>
          <a:xfrm rot="10800000" flipH="1">
            <a:off y="3855492" x="6442251"/>
            <a:ext cy="680766" cx="1271517"/>
          </a:xfrm>
          <a:prstGeom prst="trapezoid">
            <a:avLst>
              <a:gd fmla="val 25000" name="adj"/>
            </a:avLst>
          </a:prstGeom>
          <a:solidFill>
            <a:srgbClr val="00B0F0"/>
          </a:solidFill>
          <a:ln w="25400" cap="flat">
            <a:solidFill>
              <a:srgbClr val="2A5E8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