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5DE6C01F-7A01-4182-BCCF-D5A5C381ABED}">
  <a:tblStyle styleName="Table_0" styleId="{5DE6C01F-7A01-4182-BCCF-D5A5C381ABED}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w="med" len="med" type="none"/>
              <a:tailEnd w="med" len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1.png" Type="http://schemas.openxmlformats.org/officeDocument/2006/relationships/image" Id="rId4"/><Relationship Target="../media/image00.png" Type="http://schemas.openxmlformats.org/officeDocument/2006/relationships/image" Id="rId3"/><Relationship Target="../media/image02.png" Type="http://schemas.openxmlformats.org/officeDocument/2006/relationships/image" Id="rId6"/><Relationship Target="../media/image03.png" Type="http://schemas.openxmlformats.org/officeDocument/2006/relationships/image" Id="rId5"/><Relationship Target="../media/image04.png" Type="http://schemas.openxmlformats.org/officeDocument/2006/relationships/image" Id="rId7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Straw Rocket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Dorothy Hains STEM Department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Table of contents 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Straw Tower: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Making a Dome: 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Straw Rockets: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Font typeface="Arial"/>
              <a:buAutoNum type="arabicPeriod"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Essential Question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What changes can I make to my straw rocket that will cause it to fly the furthest?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&gt; Tip on front 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&gt; Wings to fly 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&gt; Low weight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Hypothesis</a:t>
            </a:r>
          </a:p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I believe if we _____________________ it will cause the rocket to fly further than the rest of my classmates.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" name="Shape 4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Trajectory:</a:t>
            </a:r>
            <a:r>
              <a:rPr sz="2400" lang="en">
                <a:solidFill>
                  <a:srgbClr val="222222"/>
                </a:solidFill>
              </a:rPr>
              <a:t>The path followed by a projectile flying or an object moving under the action of given forces.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315250" x="2315225"/>
            <a:ext cy="2497400" cx="3329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Aerodynamic: </a:t>
            </a:r>
            <a:r>
              <a:rPr sz="2400" lang="en"/>
              <a:t>H</a:t>
            </a:r>
            <a:r>
              <a:rPr sz="2400" lang="en">
                <a:solidFill>
                  <a:srgbClr val="222222"/>
                </a:solidFill>
              </a:rPr>
              <a:t>aving </a:t>
            </a:r>
          </a:p>
          <a:p>
            <a:pPr rtl="0">
              <a:spcBef>
                <a:spcPts val="0"/>
              </a:spcBef>
              <a:buNone/>
            </a:pPr>
            <a:r>
              <a:rPr sz="2400" lang="en">
                <a:solidFill>
                  <a:srgbClr val="222222"/>
                </a:solidFill>
              </a:rPr>
              <a:t>a shape that reduces the 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222222"/>
                </a:solidFill>
              </a:rPr>
              <a:t>drag from air moving past.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45025" x="4400550"/>
            <a:ext cy="4781550" cx="428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52400" x="152400"/>
            <a:ext cy="501475" cx="1108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61918" x="2784950"/>
            <a:ext cy="437265" cx="105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92739" x="4110175"/>
            <a:ext cy="457199" cx="1057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1602425" x="106975"/>
            <a:ext cy="461970" cx="10578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y="1706559" x="4179672"/>
            <a:ext cy="402500" cx="9800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/>
          <p:nvPr/>
        </p:nvSpPr>
        <p:spPr>
          <a:xfrm>
            <a:off y="653875" x="35500"/>
            <a:ext cy="457200" cx="27119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What is the problem?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rtl="0" lvl="0">
              <a:spcBef>
                <a:spcPts val="0"/>
              </a:spcBef>
              <a:buNone/>
            </a:pPr>
            <a:r>
              <a:rPr lang="en"/>
              <a:t>What are the constraints</a:t>
            </a:r>
          </a:p>
        </p:txBody>
      </p:sp>
      <p:sp>
        <p:nvSpPr>
          <p:cNvPr id="61" name="Shape 61"/>
          <p:cNvSpPr/>
          <p:nvPr/>
        </p:nvSpPr>
        <p:spPr>
          <a:xfrm>
            <a:off y="490474" x="6337853"/>
            <a:ext cy="1513692" cx="98019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2" name="Shape 62"/>
          <p:cNvSpPr/>
          <p:nvPr/>
        </p:nvSpPr>
        <p:spPr>
          <a:xfrm>
            <a:off y="490474" x="7000395"/>
            <a:ext cy="1513692" cx="98019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>
            <a:off y="490481" x="7587452"/>
            <a:ext cy="1513692" cx="98019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/>
          <p:nvPr/>
        </p:nvSpPr>
        <p:spPr>
          <a:xfrm>
            <a:off y="490481" x="8212241"/>
            <a:ext cy="1513692" cx="98019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y="490481" x="8837030"/>
            <a:ext cy="1513692" cx="98019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/>
          <p:nvPr/>
        </p:nvSpPr>
        <p:spPr>
          <a:xfrm>
            <a:off y="490481" x="5633975"/>
            <a:ext cy="1513692" cx="98019"/>
          </a:xfrm>
          <a:prstGeom prst="flowChartProcess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67" name="Shape 67"/>
          <p:cNvGraphicFramePr/>
          <p:nvPr/>
        </p:nvGraphicFramePr>
        <p:xfrm>
          <a:off y="2109059" x="106962"/>
          <a:ext cy="3000000" cx="3000000"/>
        </p:xfrm>
        <a:graphic>
          <a:graphicData uri="http://schemas.openxmlformats.org/drawingml/2006/table">
            <a:tbl>
              <a:tblPr>
                <a:noFill/>
                <a:tableStyleId>{5DE6C01F-7A01-4182-BCCF-D5A5C381ABED}</a:tableStyleId>
              </a:tblPr>
              <a:tblGrid>
                <a:gridCol w="963200"/>
                <a:gridCol w="1539375"/>
                <a:gridCol w="549550"/>
                <a:gridCol w="637250"/>
                <a:gridCol w="553750"/>
                <a:gridCol w="545450"/>
                <a:gridCol w="4141500"/>
              </a:tblGrid>
              <a:tr h="564350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900" lang="en"/>
                        <a:t>Hypothesis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Trial 1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Trial 2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Trial 3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Trial 4</a:t>
                      </a:r>
                    </a:p>
                  </a:txBody>
                  <a:tcPr marR="91425" marB="91425" marT="91425" anchor="ctr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algn="ctr" rtl="0" lvl="0">
                        <a:spcBef>
                          <a:spcPts val="0"/>
                        </a:spcBef>
                        <a:buNone/>
                      </a:pPr>
                      <a:r>
                        <a:rPr b="1" sz="800" lang="en"/>
                        <a:t>Observation &amp; thoughts on changes to improve distance and flight stability of straw rocket.</a:t>
                      </a:r>
                    </a:p>
                  </a:txBody>
                  <a:tcPr marR="91425" marB="91425" marT="91425" anchor="ctr" marL="91425"/>
                </a:tc>
              </a:tr>
              <a:tr h="555325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100" lang="en"/>
                        <a:t>Distance in ft &amp; in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7ft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tumbl </a:t>
                      </a:r>
                    </a:p>
                  </a:txBody>
                  <a:tcPr marR="91425" marB="91425" marT="91425" marL="91425"/>
                </a:tc>
              </a:tr>
              <a:tr h="555325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100" lang="en"/>
                        <a:t>Number of fins size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2 fin  1in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</a:tr>
              <a:tr h="555325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100" lang="en"/>
                        <a:t>Cone Shape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flat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</a:tr>
              <a:tr h="653675"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b="1" sz="1100" lang="en"/>
                        <a:t>Rocket Body Length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6in </a:t>
                      </a:r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`</a:t>
                      </a:r>
                    </a:p>
                  </a:txBody>
                  <a:tcPr marR="91425" marB="91425" marT="91425" marL="91425"/>
                </a:tc>
              </a:tr>
              <a:tr h="653675"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b="1" sz="1100"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  <a:tc>
                  <a:txBody>
                    <a:bodyPr>
                      <a:noAutofit/>
                    </a:bodyPr>
                    <a:lstStyle/>
                    <a:p>
                      <a:pPr rtl="0"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R="91425" marB="91425" marT="91425" marL="91425"/>
                </a:tc>
              </a:tr>
            </a:tbl>
          </a:graphicData>
        </a:graphic>
      </p:graphicFrame>
      <p:sp>
        <p:nvSpPr>
          <p:cNvPr id="68" name="Shape 68"/>
          <p:cNvSpPr txBox="1"/>
          <p:nvPr/>
        </p:nvSpPr>
        <p:spPr>
          <a:xfrm>
            <a:off y="92750" x="1328250"/>
            <a:ext cy="320399" cx="1521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000" lang="en"/>
              <a:t>Name: _________________</a:t>
            </a:r>
          </a:p>
        </p:txBody>
      </p:sp>
      <p:sp>
        <p:nvSpPr>
          <p:cNvPr id="69" name="Shape 69"/>
          <p:cNvSpPr/>
          <p:nvPr/>
        </p:nvSpPr>
        <p:spPr>
          <a:xfrm>
            <a:off y="885350" x="5237462"/>
            <a:ext cy="143400" cx="160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0" name="Shape 70"/>
          <p:cNvSpPr/>
          <p:nvPr/>
        </p:nvSpPr>
        <p:spPr>
          <a:xfrm>
            <a:off y="885350" x="5942475"/>
            <a:ext cy="143400" cx="160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y="885350" x="6617350"/>
            <a:ext cy="143400" cx="160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/>
          <p:nvPr/>
        </p:nvSpPr>
        <p:spPr>
          <a:xfrm>
            <a:off y="885350" x="7300575"/>
            <a:ext cy="143400" cx="160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3" name="Shape 73"/>
          <p:cNvSpPr/>
          <p:nvPr/>
        </p:nvSpPr>
        <p:spPr>
          <a:xfrm>
            <a:off y="885350" x="7887625"/>
            <a:ext cy="143400" cx="160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/>
          <p:nvPr/>
        </p:nvSpPr>
        <p:spPr>
          <a:xfrm>
            <a:off y="885350" x="8474675"/>
            <a:ext cy="143400" cx="160199"/>
          </a:xfrm>
          <a:prstGeom prst="ellipse">
            <a:avLst/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Drag: </a:t>
            </a:r>
            <a:r>
              <a:rPr sz="2400" lang="en">
                <a:solidFill>
                  <a:srgbClr val="222222"/>
                </a:solidFill>
              </a:rPr>
              <a:t>A force that opposes an aircraft's motion through the air.</a:t>
            </a:r>
          </a:p>
          <a:p>
            <a:pPr rtl="0" lv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22950" x="4285975"/>
            <a:ext cy="2686050" cx="317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How to make the rocket body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Step 1: Measure out a 5 inch by 5 inch square and cut it out.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Step 2: Roll the paper around a pencil as tightly as you can and tape it along its body.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35700" x="391950"/>
            <a:ext cy="4707700" cx="84346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