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9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86112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438991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176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614830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13140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72698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41940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42593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05942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23002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57159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1168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14487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31458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7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2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8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4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1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8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6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9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6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0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47534C"/>
              </a:buClr>
              <a:buSzPct val="25000"/>
              <a:buFont typeface="Quattrocento"/>
              <a:buNone/>
            </a:pPr>
            <a:r>
              <a:rPr lang="en-US" sz="4300" b="0" i="0" u="none" strike="noStrike" cap="none" baseline="0" dirty="0">
                <a:solidFill>
                  <a:srgbClr val="47534C"/>
                </a:solidFill>
                <a:latin typeface="Quattrocento"/>
                <a:ea typeface="Quattrocento"/>
                <a:cs typeface="Quattrocento"/>
                <a:sym typeface="Quattrocento"/>
              </a:rPr>
              <a:t/>
            </a:r>
            <a:br>
              <a:rPr lang="en-US" sz="4300" b="0" i="0" u="none" strike="noStrike" cap="none" baseline="0" dirty="0">
                <a:solidFill>
                  <a:srgbClr val="47534C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r>
              <a:rPr lang="en-US" sz="4300" b="0" i="0" u="none" strike="noStrike" cap="none" baseline="0" dirty="0" smtClean="0">
                <a:solidFill>
                  <a:srgbClr val="47534C"/>
                </a:solidFill>
                <a:latin typeface="Quattrocento"/>
                <a:ea typeface="Quattrocento"/>
                <a:cs typeface="Quattrocento"/>
                <a:sym typeface="Quattrocento"/>
              </a:rPr>
              <a:t>Intro</a:t>
            </a:r>
            <a:r>
              <a:rPr lang="en-US" sz="4300" b="0" i="0" u="none" strike="noStrike" cap="none" dirty="0" smtClean="0">
                <a:solidFill>
                  <a:srgbClr val="47534C"/>
                </a:solidFill>
                <a:latin typeface="Quattrocento"/>
                <a:ea typeface="Quattrocento"/>
                <a:cs typeface="Quattrocento"/>
                <a:sym typeface="Quattrocento"/>
              </a:rPr>
              <a:t> to Genetics</a:t>
            </a:r>
            <a:endParaRPr lang="en-US" sz="4300" b="0" i="0" u="none" strike="noStrike" cap="none" baseline="0" dirty="0">
              <a:solidFill>
                <a:srgbClr val="47534C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chemeClr val="bg1">
                    <a:lumMod val="85000"/>
                  </a:schemeClr>
                </a:solidFill>
                <a:latin typeface="Questrial"/>
                <a:ea typeface="Questrial"/>
                <a:cs typeface="Questrial"/>
                <a:sym typeface="Questrial"/>
              </a:rPr>
              <a:t>DOROTHY HAINS STEM DEPARTMENT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6B7C72"/>
              </a:buClr>
              <a:buSzPct val="25000"/>
              <a:buFont typeface="Quattrocento"/>
              <a:buNone/>
            </a:pPr>
            <a:r>
              <a:rPr lang="en-US" sz="3500" dirty="0" smtClean="0">
                <a:solidFill>
                  <a:srgbClr val="6B7C72"/>
                </a:solidFill>
                <a:latin typeface="Quattrocento"/>
                <a:ea typeface="Quattrocento"/>
                <a:cs typeface="Quattrocento"/>
                <a:sym typeface="Quattrocento"/>
              </a:rPr>
              <a:t>Review</a:t>
            </a:r>
            <a:endParaRPr lang="en-US" sz="3500" b="0" i="0" u="none" strike="noStrike" cap="none" baseline="0" dirty="0">
              <a:solidFill>
                <a:srgbClr val="6B7C7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From smallest to biggest</a:t>
            </a:r>
          </a:p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Base Pairs make up a Gene</a:t>
            </a:r>
          </a:p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Genes make up a Chromosome. </a:t>
            </a:r>
          </a:p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3200" dirty="0" smtClean="0">
                <a:solidFill>
                  <a:srgbClr val="7030A0"/>
                </a:solidFill>
                <a:latin typeface="Questrial"/>
                <a:ea typeface="Questrial"/>
                <a:cs typeface="Questrial"/>
                <a:sym typeface="Questrial"/>
              </a:rPr>
              <a:t>Base Pairs </a:t>
            </a:r>
            <a:r>
              <a:rPr lang="en-US" sz="32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</a:t>
            </a:r>
            <a:r>
              <a:rPr lang="en-US" sz="3200" dirty="0" smtClean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 Genes</a:t>
            </a:r>
            <a:r>
              <a:rPr lang="en-US" sz="32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 </a:t>
            </a:r>
            <a:r>
              <a:rPr lang="en-US" sz="3200" dirty="0" smtClean="0">
                <a:solidFill>
                  <a:srgbClr val="00B050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Chromosomes</a:t>
            </a:r>
            <a:endParaRPr lang="en-US" sz="3200" dirty="0">
              <a:solidFill>
                <a:srgbClr val="00B05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077159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6B7C72"/>
              </a:buClr>
              <a:buSzPct val="25000"/>
              <a:buFont typeface="Quattrocento"/>
              <a:buNone/>
            </a:pPr>
            <a:r>
              <a:rPr lang="en-US" sz="3500" dirty="0" smtClean="0">
                <a:solidFill>
                  <a:srgbClr val="6B7C72"/>
                </a:solidFill>
                <a:latin typeface="Quattrocento"/>
                <a:ea typeface="Quattrocento"/>
                <a:cs typeface="Quattrocento"/>
                <a:sym typeface="Quattrocento"/>
              </a:rPr>
              <a:t>How do we inherited traits from out parents? </a:t>
            </a:r>
            <a:endParaRPr lang="en-US" sz="3500" b="0" i="0" u="none" strike="noStrike" cap="none" baseline="0" dirty="0">
              <a:solidFill>
                <a:srgbClr val="6B7C7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Your dad provides ½ of your DNA and your mom provides the other ½.</a:t>
            </a:r>
          </a:p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Notice how the </a:t>
            </a:r>
          </a:p>
          <a:p>
            <a:pPr marL="114300" lvl="0" indent="0">
              <a:spcBef>
                <a:spcPts val="0"/>
              </a:spcBef>
              <a:buSzPct val="100000"/>
              <a:buNone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combine to make </a:t>
            </a:r>
          </a:p>
          <a:p>
            <a:pPr marL="114300" lvl="0" indent="0">
              <a:spcBef>
                <a:spcPts val="0"/>
              </a:spcBef>
              <a:buSzPct val="100000"/>
              <a:buNone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you. You have your</a:t>
            </a:r>
          </a:p>
          <a:p>
            <a:pPr marL="114300" lvl="0" indent="0">
              <a:spcBef>
                <a:spcPts val="0"/>
              </a:spcBef>
              <a:buSzPct val="100000"/>
              <a:buNone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parents DNA but it</a:t>
            </a:r>
          </a:p>
          <a:p>
            <a:pPr marL="114300" lvl="0" indent="0">
              <a:spcBef>
                <a:spcPts val="0"/>
              </a:spcBef>
              <a:buSzPct val="100000"/>
              <a:buNone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comes together in</a:t>
            </a:r>
          </a:p>
          <a:p>
            <a:pPr marL="114300" lvl="0" indent="0">
              <a:spcBef>
                <a:spcPts val="0"/>
              </a:spcBef>
              <a:buSzPct val="100000"/>
              <a:buNone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100% unique way</a:t>
            </a:r>
          </a:p>
          <a:p>
            <a:pPr marL="114300" lvl="0" indent="0">
              <a:spcBef>
                <a:spcPts val="0"/>
              </a:spcBef>
              <a:buSzPct val="100000"/>
              <a:buNone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to make you!</a:t>
            </a:r>
          </a:p>
          <a:p>
            <a:pPr marL="342900" lvl="0" indent="-228600">
              <a:spcBef>
                <a:spcPts val="0"/>
              </a:spcBef>
              <a:buSzPct val="100000"/>
            </a:pPr>
            <a:endParaRPr lang="en-US" sz="3200" dirty="0">
              <a:solidFill>
                <a:srgbClr val="00B05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4098" name="Picture 2" descr="http://genetics.thetech.org/sites/default/files/MomDadYourD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128" y="3030152"/>
            <a:ext cx="2861091" cy="344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555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6B7C72"/>
              </a:buClr>
              <a:buSzPct val="25000"/>
              <a:buFont typeface="Quattrocento"/>
              <a:buNone/>
            </a:pPr>
            <a:r>
              <a:rPr lang="en-US" sz="3500" dirty="0" smtClean="0">
                <a:solidFill>
                  <a:srgbClr val="6B7C72"/>
                </a:solidFill>
                <a:latin typeface="Quattrocento"/>
                <a:ea typeface="Quattrocento"/>
                <a:cs typeface="Quattrocento"/>
                <a:sym typeface="Quattrocento"/>
              </a:rPr>
              <a:t>How do we inherited traits from out parents? </a:t>
            </a:r>
            <a:endParaRPr lang="en-US" sz="3500" b="0" i="0" u="none" strike="noStrike" cap="none" baseline="0" dirty="0">
              <a:solidFill>
                <a:srgbClr val="6B7C7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pic>
        <p:nvPicPr>
          <p:cNvPr id="5122" name="Picture 2" descr="http://www.hoax-slayer.com/images/black-white-twins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377" y="1600199"/>
            <a:ext cx="4806520" cy="313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9103" y="1162228"/>
            <a:ext cx="3161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These are twin born to two parents of Latino heritage.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But, they both are mixed race and have one white parent.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The DNA combine in such a way that one child got mostly white physical features.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97476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rgbClr val="6B7C72"/>
                </a:solidFill>
                <a:latin typeface="Quattrocento"/>
                <a:ea typeface="Quattrocento"/>
                <a:cs typeface="Quattrocento"/>
                <a:sym typeface="Quattrocento"/>
              </a:rPr>
              <a:t>How do we inherited traits from out parents?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411"/>
            <a:ext cx="7886700" cy="4571087"/>
          </a:xfrm>
        </p:spPr>
        <p:txBody>
          <a:bodyPr/>
          <a:lstStyle/>
          <a:p>
            <a:r>
              <a:rPr lang="en-US" dirty="0" smtClean="0"/>
              <a:t>This is how it works…</a:t>
            </a:r>
          </a:p>
          <a:p>
            <a:r>
              <a:rPr lang="en-US" dirty="0" smtClean="0"/>
              <a:t> Below is Punnett Square. Scientist use this to track the odds of children inheriting simple physical traits from their parents.</a:t>
            </a:r>
          </a:p>
          <a:p>
            <a:r>
              <a:rPr lang="en-US" dirty="0" smtClean="0"/>
              <a:t>Lets pretend we are tracking eye color. We have a dad with brown eyes (B B) and we have mom with blue eyes (b b).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686913"/>
              </p:ext>
            </p:extLst>
          </p:nvPr>
        </p:nvGraphicFramePr>
        <p:xfrm>
          <a:off x="2669136" y="3625803"/>
          <a:ext cx="3073638" cy="2551160"/>
        </p:xfrm>
        <a:graphic>
          <a:graphicData uri="http://schemas.openxmlformats.org/drawingml/2006/table">
            <a:tbl>
              <a:tblPr firstRow="1" bandRow="1"/>
              <a:tblGrid>
                <a:gridCol w="1536819"/>
                <a:gridCol w="1536819"/>
              </a:tblGrid>
              <a:tr h="1275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75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61749" y="326656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2193" y="326656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</a:t>
            </a:r>
          </a:p>
        </p:txBody>
      </p:sp>
      <p:sp>
        <p:nvSpPr>
          <p:cNvPr id="7" name="Rectangle 6"/>
          <p:cNvSpPr/>
          <p:nvPr/>
        </p:nvSpPr>
        <p:spPr>
          <a:xfrm>
            <a:off x="2051393" y="4030224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051393" y="5212752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051393" y="4030224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051393" y="4030224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051393" y="5212752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2051393" y="5212752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361749" y="326656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51140" y="3275642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61749" y="3275642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651140" y="326656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62841" y="4537817"/>
            <a:ext cx="1247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Brown eyes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01596" y="5758685"/>
            <a:ext cx="1247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Brown eyes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4631" y="4545933"/>
            <a:ext cx="1247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Brown eyes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54631" y="5762129"/>
            <a:ext cx="1247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Brown eyes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62206" y="2976273"/>
            <a:ext cx="3397084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the children will have brown </a:t>
            </a:r>
          </a:p>
          <a:p>
            <a:r>
              <a:rPr lang="en-US" dirty="0" smtClean="0"/>
              <a:t>eyes because each child gets a </a:t>
            </a:r>
          </a:p>
          <a:p>
            <a:r>
              <a:rPr lang="en-US" dirty="0" smtClean="0"/>
              <a:t>dominate brown eye trait from 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traits have a dominate and </a:t>
            </a:r>
          </a:p>
          <a:p>
            <a:r>
              <a:rPr lang="en-US" dirty="0" smtClean="0"/>
              <a:t>Recessive version. Brown is dominate</a:t>
            </a:r>
          </a:p>
          <a:p>
            <a:r>
              <a:rPr lang="en-US" dirty="0" smtClean="0"/>
              <a:t>in eye color blue eyes is recessive.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Any time a dominate trait is present </a:t>
            </a:r>
          </a:p>
          <a:p>
            <a:r>
              <a:rPr lang="en-US" dirty="0" smtClean="0"/>
              <a:t>means  what is seen on the outside</a:t>
            </a:r>
          </a:p>
          <a:p>
            <a:r>
              <a:rPr lang="en-US" dirty="0" smtClean="0"/>
              <a:t>will be the dominate trait.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However, all these children secretly </a:t>
            </a:r>
          </a:p>
          <a:p>
            <a:r>
              <a:rPr lang="en-US" dirty="0" smtClean="0"/>
              <a:t>carry a blue eye trait that might come </a:t>
            </a:r>
          </a:p>
          <a:p>
            <a:r>
              <a:rPr lang="en-US" dirty="0" smtClean="0"/>
              <a:t>if they have children with another person</a:t>
            </a:r>
          </a:p>
          <a:p>
            <a:r>
              <a:rPr lang="en-US" dirty="0" smtClean="0"/>
              <a:t>that has blue eyes or is a secret carrier </a:t>
            </a:r>
          </a:p>
          <a:p>
            <a:r>
              <a:rPr lang="en-US" dirty="0" smtClean="0"/>
              <a:t>of the trait.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945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1088 L 0.0993 -0.0041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5" y="-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.25434 -0.0009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1.85185E-6 L 0.24965 0.0039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31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.09549 0.000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0.00035 0.2870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00052 0.105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01684 0.2856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00521 0.1076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  <p:bldP spid="12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rgbClr val="6B7C72"/>
                </a:solidFill>
                <a:latin typeface="Quattrocento"/>
                <a:ea typeface="Quattrocento"/>
                <a:cs typeface="Quattrocento"/>
                <a:sym typeface="Quattrocento"/>
              </a:rPr>
              <a:t>How do we inherited traits from out parents?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729988"/>
              </p:ext>
            </p:extLst>
          </p:nvPr>
        </p:nvGraphicFramePr>
        <p:xfrm>
          <a:off x="2634302" y="2380477"/>
          <a:ext cx="3073638" cy="2551160"/>
        </p:xfrm>
        <a:graphic>
          <a:graphicData uri="http://schemas.openxmlformats.org/drawingml/2006/table">
            <a:tbl>
              <a:tblPr firstRow="1" bandRow="1"/>
              <a:tblGrid>
                <a:gridCol w="1536819"/>
                <a:gridCol w="1536819"/>
              </a:tblGrid>
              <a:tr h="1275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755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3326915" y="202124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07359" y="202124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16559" y="2784898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2016559" y="396742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2016559" y="2784898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2022335" y="2787933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2016559" y="396742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016559" y="396742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3326915" y="202124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616306" y="203031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326915" y="203031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616306" y="202124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28007" y="3292491"/>
            <a:ext cx="1247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Brown eyes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66762" y="4513359"/>
            <a:ext cx="1247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Blue eyes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9797" y="3300607"/>
            <a:ext cx="1247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Brown eyes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19797" y="4516803"/>
            <a:ext cx="1247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Blue eyes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61546" y="1307571"/>
            <a:ext cx="317907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this version mom has blue eyes</a:t>
            </a:r>
          </a:p>
          <a:p>
            <a:r>
              <a:rPr lang="en-US" dirty="0" smtClean="0"/>
              <a:t>(bb) and dad has brown eyes but is </a:t>
            </a:r>
          </a:p>
          <a:p>
            <a:r>
              <a:rPr lang="en-US" dirty="0" smtClean="0"/>
              <a:t>a secret carrier of blue eyes (Bb)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Any time these parents have </a:t>
            </a:r>
          </a:p>
          <a:p>
            <a:r>
              <a:rPr lang="en-US" dirty="0" smtClean="0"/>
              <a:t>children they have a 50% chance of</a:t>
            </a:r>
          </a:p>
          <a:p>
            <a:r>
              <a:rPr lang="en-US" dirty="0" smtClean="0"/>
              <a:t>having blue or brown eyed child.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3478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1087 L 0.09931 -0.0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5" y="-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0.25434 -0.00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1.11111E-6 L 0.24965 0.003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31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L 0.09548 0.000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00035 0.2870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L -0.00052 0.1050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01684 0.2856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8148E-6 L 0.00521 0.107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6B7C72"/>
              </a:buClr>
              <a:buSzPct val="25000"/>
              <a:buFont typeface="Quattrocento"/>
              <a:buNone/>
            </a:pPr>
            <a:r>
              <a:rPr lang="en-US" sz="3500" dirty="0" smtClean="0">
                <a:solidFill>
                  <a:srgbClr val="6B7C72"/>
                </a:solidFill>
                <a:latin typeface="Quattrocento"/>
                <a:ea typeface="Quattrocento"/>
                <a:cs typeface="Quattrocento"/>
                <a:sym typeface="Quattrocento"/>
              </a:rPr>
              <a:t>Assignment </a:t>
            </a:r>
            <a:endParaRPr lang="en-US" sz="3500" b="0" i="0" u="none" strike="noStrike" cap="none" baseline="0" dirty="0">
              <a:solidFill>
                <a:srgbClr val="6B7C7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003" y="1459856"/>
            <a:ext cx="51872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Draw 4 Punnett squares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Your teacher will give </a:t>
            </a:r>
            <a:r>
              <a:rPr lang="en-US" sz="2400" dirty="0" smtClean="0"/>
              <a:t>you 4 different combinations of traits for eye color.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See if you can fill out the Punnett square correctly and find the possibility as a percentage the parents will have a child of a certain eye color.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It will be 25% 50% 75% or 100%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909947"/>
              </p:ext>
            </p:extLst>
          </p:nvPr>
        </p:nvGraphicFramePr>
        <p:xfrm>
          <a:off x="5249966" y="1566267"/>
          <a:ext cx="3073638" cy="2551160"/>
        </p:xfrm>
        <a:graphic>
          <a:graphicData uri="http://schemas.openxmlformats.org/drawingml/2006/table">
            <a:tbl>
              <a:tblPr firstRow="1" bandRow="1"/>
              <a:tblGrid>
                <a:gridCol w="1536819"/>
                <a:gridCol w="1536819"/>
              </a:tblGrid>
              <a:tr h="1275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75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689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6B7C72"/>
              </a:buClr>
              <a:buSzPct val="25000"/>
              <a:buFont typeface="Quattrocento"/>
              <a:buNone/>
            </a:pPr>
            <a:r>
              <a:rPr lang="en-US" sz="3500" b="0" i="0" u="none" strike="noStrike" cap="none" baseline="0">
                <a:solidFill>
                  <a:srgbClr val="6B7C72"/>
                </a:solidFill>
                <a:latin typeface="Quattrocento"/>
                <a:ea typeface="Quattrocento"/>
                <a:cs typeface="Quattrocento"/>
                <a:sym typeface="Quattrocento"/>
              </a:rPr>
              <a:t>STANDARDS 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600" b="1" i="0" u="sng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S5L2: </a:t>
            </a:r>
            <a:r>
              <a:rPr lang="en-US" sz="36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Students will understand that offspring can look and act like their  parents because they have inherited physical and behavioral traits.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6B7C72"/>
              </a:buClr>
              <a:buSzPct val="25000"/>
              <a:buFont typeface="Quattrocento"/>
              <a:buNone/>
            </a:pPr>
            <a:r>
              <a:rPr lang="en-US" sz="3500" b="0" i="0" u="none" strike="noStrike" cap="none" baseline="0">
                <a:solidFill>
                  <a:srgbClr val="6B7C72"/>
                </a:solidFill>
                <a:latin typeface="Quattrocento"/>
                <a:ea typeface="Quattrocento"/>
                <a:cs typeface="Quattrocento"/>
                <a:sym typeface="Quattrocento"/>
              </a:rPr>
              <a:t>ESSENTIAL QUESTIONS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40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What is DNA?</a:t>
            </a:r>
          </a:p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40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What is a Chromosome? </a:t>
            </a:r>
          </a:p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40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What</a:t>
            </a:r>
            <a:r>
              <a:rPr lang="en-US" sz="4000" b="0" i="0" u="none" strike="noStrike" cap="none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is a Gene?</a:t>
            </a:r>
          </a:p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4000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How</a:t>
            </a:r>
            <a:r>
              <a:rPr lang="en-US" sz="40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do we inherited traits from our parents?</a:t>
            </a:r>
            <a:endParaRPr lang="en-US" sz="40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6B7C72"/>
              </a:buClr>
              <a:buSzPct val="25000"/>
              <a:buFont typeface="Quattrocento"/>
              <a:buNone/>
            </a:pPr>
            <a:r>
              <a:rPr lang="en-US" sz="3500" dirty="0" smtClean="0">
                <a:solidFill>
                  <a:srgbClr val="6B7C72"/>
                </a:solidFill>
                <a:latin typeface="Quattrocento"/>
                <a:ea typeface="Quattrocento"/>
                <a:cs typeface="Quattrocento"/>
                <a:sym typeface="Quattrocento"/>
              </a:rPr>
              <a:t>What is DNA?</a:t>
            </a:r>
            <a:endParaRPr lang="en-US" sz="3500" b="0" i="0" u="none" strike="noStrike" cap="none" baseline="0" dirty="0">
              <a:solidFill>
                <a:srgbClr val="6B7C7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36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DNA:</a:t>
            </a:r>
            <a:r>
              <a:rPr lang="en-US" sz="3600" b="0" i="0" u="none" strike="noStrike" cap="none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3600" dirty="0" err="1" smtClean="0">
                <a:solidFill>
                  <a:schemeClr val="dk2"/>
                </a:solidFill>
                <a:latin typeface="Questrial"/>
                <a:ea typeface="Questrial"/>
                <a:cs typeface="Questrial"/>
              </a:rPr>
              <a:t>DeoxyriboNucleic</a:t>
            </a: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</a:rPr>
              <a:t> Acid</a:t>
            </a:r>
          </a:p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It contains the instruction on how to make you. </a:t>
            </a:r>
            <a:r>
              <a:rPr lang="en-US" sz="360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Think of it as a cook book on how to make all living things.</a:t>
            </a:r>
            <a:endParaRPr lang="en-US" sz="360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026" name="Picture 2" descr="http://images.clipartpanda.com/cookbook-clipart-sfo02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322" y="597567"/>
            <a:ext cx="1538137" cy="162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648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-1005019" y="597567"/>
            <a:ext cx="6798734" cy="13038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6B7C72"/>
              </a:buClr>
              <a:buSzPct val="25000"/>
              <a:buFont typeface="Quattrocento"/>
              <a:buNone/>
            </a:pPr>
            <a:r>
              <a:rPr lang="en-US" sz="3500" dirty="0" smtClean="0">
                <a:solidFill>
                  <a:srgbClr val="6B7C72"/>
                </a:solidFill>
                <a:latin typeface="Quattrocento"/>
                <a:ea typeface="Quattrocento"/>
                <a:cs typeface="Quattrocento"/>
                <a:sym typeface="Quattrocento"/>
              </a:rPr>
              <a:t>What is DNA?</a:t>
            </a:r>
            <a:endParaRPr lang="en-US" sz="3500" b="0" i="0" u="none" strike="noStrike" cap="none" baseline="0" dirty="0">
              <a:solidFill>
                <a:srgbClr val="6B7C7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idx="1"/>
          </p:nvPr>
        </p:nvSpPr>
        <p:spPr>
          <a:xfrm>
            <a:off x="769250" y="1539090"/>
            <a:ext cx="4249781" cy="42847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28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DNA</a:t>
            </a:r>
            <a:r>
              <a:rPr lang="en-US" sz="2800" b="0" i="0" u="none" strike="noStrike" cap="none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28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looks like a spiral stair case.</a:t>
            </a:r>
          </a:p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28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Each step is made of base pairs.</a:t>
            </a:r>
          </a:p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280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</a:t>
            </a:r>
            <a:r>
              <a:rPr lang="en-US" sz="28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here are 4 different base pairs </a:t>
            </a:r>
          </a:p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28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Adenine</a:t>
            </a:r>
            <a:r>
              <a:rPr lang="en-US" sz="28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 Thymine</a:t>
            </a:r>
          </a:p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28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Guanine Cytosine </a:t>
            </a:r>
            <a:endParaRPr lang="en-US" sz="280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28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Depending on how these base pairs are ordered we get different genes. </a:t>
            </a:r>
            <a:endParaRPr lang="en-US" sz="2800" dirty="0" smtClean="0">
              <a:solidFill>
                <a:schemeClr val="dk2"/>
              </a:solidFill>
              <a:latin typeface="Questrial"/>
              <a:ea typeface="Questrial"/>
              <a:cs typeface="Questrial"/>
              <a:sym typeface="Wingdings" panose="05000000000000000000" pitchFamily="2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8547" y="1147572"/>
            <a:ext cx="4203026" cy="420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64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-1005019" y="597567"/>
            <a:ext cx="6798734" cy="13038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6B7C72"/>
              </a:buClr>
              <a:buSzPct val="25000"/>
              <a:buFont typeface="Quattrocento"/>
              <a:buNone/>
            </a:pPr>
            <a:r>
              <a:rPr lang="en-US" sz="3500" dirty="0" smtClean="0">
                <a:solidFill>
                  <a:srgbClr val="6B7C72"/>
                </a:solidFill>
                <a:latin typeface="Quattrocento"/>
                <a:ea typeface="Quattrocento"/>
                <a:cs typeface="Quattrocento"/>
                <a:sym typeface="Quattrocento"/>
              </a:rPr>
              <a:t>What is a Gene?</a:t>
            </a:r>
            <a:endParaRPr lang="en-US" sz="3500" b="0" i="0" u="none" strike="noStrike" cap="none" baseline="0" dirty="0">
              <a:solidFill>
                <a:srgbClr val="6B7C7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idx="1"/>
          </p:nvPr>
        </p:nvSpPr>
        <p:spPr>
          <a:xfrm>
            <a:off x="769250" y="1539090"/>
            <a:ext cx="4249781" cy="42847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28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Gene is a chunk</a:t>
            </a:r>
            <a:r>
              <a:rPr lang="en-US" sz="2800" b="0" i="0" u="none" strike="noStrike" cap="none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of DNA made up of base pairs that has the instructions to make a trait like…</a:t>
            </a:r>
          </a:p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28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Eye color</a:t>
            </a:r>
            <a:r>
              <a:rPr lang="en-US" sz="28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 </a:t>
            </a:r>
          </a:p>
          <a:p>
            <a:pPr marL="342900" lvl="0" indent="-228600">
              <a:spcBef>
                <a:spcPts val="0"/>
              </a:spcBef>
              <a:buSzPct val="100000"/>
            </a:pPr>
            <a:endParaRPr lang="en-US" sz="2800" dirty="0">
              <a:solidFill>
                <a:schemeClr val="dk2"/>
              </a:solidFill>
              <a:latin typeface="Questrial"/>
              <a:ea typeface="Questrial"/>
              <a:cs typeface="Questrial"/>
              <a:sym typeface="Wingdings" panose="05000000000000000000" pitchFamily="2" charset="2"/>
            </a:endParaRPr>
          </a:p>
          <a:p>
            <a:pPr marL="342900" lvl="0" indent="-228600">
              <a:spcBef>
                <a:spcPts val="0"/>
              </a:spcBef>
              <a:buSzPct val="100000"/>
            </a:pPr>
            <a:endParaRPr lang="en-US" sz="2800" dirty="0" smtClean="0">
              <a:solidFill>
                <a:schemeClr val="dk2"/>
              </a:solidFill>
              <a:latin typeface="Questrial"/>
              <a:ea typeface="Questrial"/>
              <a:cs typeface="Questrial"/>
              <a:sym typeface="Wingdings" panose="05000000000000000000" pitchFamily="2" charset="2"/>
            </a:endParaRPr>
          </a:p>
          <a:p>
            <a:pPr marL="342900" lvl="0" indent="-228600">
              <a:spcBef>
                <a:spcPts val="0"/>
              </a:spcBef>
              <a:buSzPct val="100000"/>
            </a:pPr>
            <a:endParaRPr lang="en-US" sz="2800" dirty="0">
              <a:solidFill>
                <a:schemeClr val="dk2"/>
              </a:solidFill>
              <a:latin typeface="Questrial"/>
              <a:ea typeface="Questrial"/>
              <a:cs typeface="Questrial"/>
              <a:sym typeface="Wingdings" panose="05000000000000000000" pitchFamily="2" charset="2"/>
            </a:endParaRPr>
          </a:p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28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Hair color 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8547" y="1147572"/>
            <a:ext cx="4203026" cy="4203026"/>
          </a:xfrm>
          <a:prstGeom prst="rect">
            <a:avLst/>
          </a:prstGeom>
        </p:spPr>
      </p:pic>
      <p:pic>
        <p:nvPicPr>
          <p:cNvPr id="2050" name="Picture 2" descr="http://images.clipartpanda.com/eyes-clipart-k92475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514" y="3107648"/>
            <a:ext cx="1519316" cy="179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s.123rf.com/450wm/timurock/timurock1203/timurock120300002/12837292-women-hair-color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920" y="4948802"/>
            <a:ext cx="1586627" cy="158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58512" y="537861"/>
            <a:ext cx="1662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228600">
              <a:buSzPct val="100000"/>
            </a:pPr>
            <a:r>
              <a:rPr lang="en-US" sz="24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Height  </a:t>
            </a:r>
            <a:endParaRPr lang="en-US" sz="2400" dirty="0">
              <a:solidFill>
                <a:schemeClr val="dk2"/>
              </a:solidFill>
              <a:latin typeface="Questrial"/>
              <a:ea typeface="Questrial"/>
              <a:cs typeface="Questrial"/>
              <a:sym typeface="Wingdings" panose="05000000000000000000" pitchFamily="2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737" y="710439"/>
            <a:ext cx="3257130" cy="50772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66965" y="438497"/>
            <a:ext cx="1896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Worlds Tallest Family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61841" y="1908024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6’5”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50432" y="1732157"/>
            <a:ext cx="436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7ft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67549" y="4002786"/>
            <a:ext cx="742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4’7ft</a:t>
            </a:r>
          </a:p>
          <a:p>
            <a:r>
              <a:rPr lang="en-US" sz="1600" b="1" dirty="0" smtClean="0">
                <a:solidFill>
                  <a:srgbClr val="FFFF00"/>
                </a:solidFill>
              </a:rPr>
              <a:t>Age 6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86770" y="2664556"/>
            <a:ext cx="1119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New born</a:t>
            </a:r>
          </a:p>
          <a:p>
            <a:r>
              <a:rPr lang="en-US" sz="1600" b="1" dirty="0" smtClean="0">
                <a:solidFill>
                  <a:srgbClr val="C00000"/>
                </a:solidFill>
              </a:rPr>
              <a:t>2 </a:t>
            </a:r>
            <a:r>
              <a:rPr lang="en-US" sz="1600" b="1" dirty="0" err="1" smtClean="0">
                <a:solidFill>
                  <a:srgbClr val="C00000"/>
                </a:solidFill>
              </a:rPr>
              <a:t>ft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20295" y="3420338"/>
            <a:ext cx="742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3, 7” </a:t>
            </a:r>
          </a:p>
          <a:p>
            <a:r>
              <a:rPr lang="en-US" sz="1600" b="1" dirty="0" smtClean="0">
                <a:solidFill>
                  <a:srgbClr val="FFFF00"/>
                </a:solidFill>
              </a:rPr>
              <a:t>Age 4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95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3" grpId="0"/>
      <p:bldP spid="5" grpId="0"/>
      <p:bldP spid="10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6B7C72"/>
              </a:buClr>
              <a:buSzPct val="25000"/>
              <a:buFont typeface="Quattrocento"/>
              <a:buNone/>
            </a:pPr>
            <a:r>
              <a:rPr lang="en-US" sz="3500" dirty="0" smtClean="0">
                <a:solidFill>
                  <a:srgbClr val="6B7C72"/>
                </a:solidFill>
                <a:latin typeface="Quattrocento"/>
                <a:ea typeface="Quattrocento"/>
                <a:cs typeface="Quattrocento"/>
                <a:sym typeface="Quattrocento"/>
              </a:rPr>
              <a:t>Review </a:t>
            </a:r>
            <a:endParaRPr lang="en-US" sz="3500" b="0" i="0" u="none" strike="noStrike" cap="none" baseline="0" dirty="0">
              <a:solidFill>
                <a:srgbClr val="6B7C7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</a:t>
            </a: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bunch of </a:t>
            </a:r>
            <a:r>
              <a:rPr lang="en-US" sz="3600" dirty="0" smtClean="0">
                <a:solidFill>
                  <a:srgbClr val="7030A0"/>
                </a:solidFill>
                <a:latin typeface="Questrial"/>
                <a:ea typeface="Questrial"/>
                <a:cs typeface="Questrial"/>
                <a:sym typeface="Questrial"/>
              </a:rPr>
              <a:t>Base Pairs </a:t>
            </a: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 make  a </a:t>
            </a:r>
            <a:r>
              <a:rPr lang="en-US" sz="3600" dirty="0" smtClean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Gene</a:t>
            </a: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.</a:t>
            </a:r>
          </a:p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A bunch of </a:t>
            </a:r>
            <a:r>
              <a:rPr lang="en-US" sz="3600" dirty="0" smtClean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Genes</a:t>
            </a: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 make </a:t>
            </a: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a </a:t>
            </a: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? </a:t>
            </a:r>
            <a:r>
              <a:rPr lang="en-US" sz="3600" dirty="0" err="1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Hmmmmmmm</a:t>
            </a: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 what does a bunch of Genes make…..</a:t>
            </a: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Wingdings" panose="05000000000000000000" pitchFamily="2" charset="2"/>
              </a:rPr>
              <a:t> </a:t>
            </a:r>
            <a:endParaRPr lang="en-US" sz="360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903" y="286328"/>
            <a:ext cx="6935269" cy="55519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54011" y="3678128"/>
            <a:ext cx="2256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ym typeface="Wingdings" panose="05000000000000000000" pitchFamily="2" charset="2"/>
              </a:rPr>
              <a:t></a:t>
            </a:r>
            <a:r>
              <a:rPr lang="en-US" sz="1800" b="1" dirty="0" smtClean="0"/>
              <a:t> Base Pairs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162870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6B7C72"/>
              </a:buClr>
              <a:buSzPct val="25000"/>
              <a:buFont typeface="Quattrocento"/>
              <a:buNone/>
            </a:pPr>
            <a:r>
              <a:rPr lang="en-US" sz="3500" dirty="0" smtClean="0">
                <a:solidFill>
                  <a:srgbClr val="6B7C72"/>
                </a:solidFill>
                <a:latin typeface="Quattrocento"/>
                <a:ea typeface="Quattrocento"/>
                <a:cs typeface="Quattrocento"/>
                <a:sym typeface="Quattrocento"/>
              </a:rPr>
              <a:t>What is a Chromosome?</a:t>
            </a:r>
            <a:endParaRPr lang="en-US" sz="3500" b="0" i="0" u="none" strike="noStrike" cap="none" baseline="0" dirty="0">
              <a:solidFill>
                <a:srgbClr val="6B7C7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</a:t>
            </a: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bunch </a:t>
            </a: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of Genes makes a Chromosome.</a:t>
            </a:r>
          </a:p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Chromosomes are huge. </a:t>
            </a:r>
            <a:endParaRPr lang="en-US" sz="360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114300" lvl="0" indent="0">
              <a:spcBef>
                <a:spcPts val="0"/>
              </a:spcBef>
              <a:buSzPct val="100000"/>
              <a:buNone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endParaRPr lang="en-US" sz="360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026" name="Picture 2" descr="http://www.accessexcellence.org/RC/VL/GG/images/gen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100" y="3341508"/>
            <a:ext cx="4286250" cy="395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88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6B7C72"/>
              </a:buClr>
              <a:buSzPct val="25000"/>
              <a:buFont typeface="Quattrocento"/>
              <a:buNone/>
            </a:pPr>
            <a:r>
              <a:rPr lang="en-US" sz="3500" dirty="0" smtClean="0">
                <a:solidFill>
                  <a:srgbClr val="6B7C72"/>
                </a:solidFill>
                <a:latin typeface="Quattrocento"/>
                <a:ea typeface="Quattrocento"/>
                <a:cs typeface="Quattrocento"/>
                <a:sym typeface="Quattrocento"/>
              </a:rPr>
              <a:t>What is a Chromosome?</a:t>
            </a:r>
            <a:endParaRPr lang="en-US" sz="3500" b="0" i="0" u="none" strike="noStrike" cap="none" baseline="0" dirty="0">
              <a:solidFill>
                <a:srgbClr val="6B7C72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228600">
              <a:spcBef>
                <a:spcPts val="0"/>
              </a:spcBef>
              <a:buSzPct val="100000"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Human beings have 23 chromosomes contained in the nucleus of every cell in their body! </a:t>
            </a:r>
            <a:endParaRPr lang="en-US" sz="360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114300" lvl="0" indent="0">
              <a:spcBef>
                <a:spcPts val="0"/>
              </a:spcBef>
              <a:buSzPct val="100000"/>
              <a:buNone/>
            </a:pPr>
            <a:r>
              <a:rPr lang="en-US" sz="360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endParaRPr lang="en-US" sz="360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3074" name="Picture 2" descr="http://whyfiles.org/034clone/images/human_chro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834" y="3357562"/>
            <a:ext cx="4151504" cy="360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037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699</Words>
  <Application>Microsoft Office PowerPoint</Application>
  <PresentationFormat>On-screen Show (4:3)</PresentationFormat>
  <Paragraphs>134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Quattrocento</vt:lpstr>
      <vt:lpstr>Questrial</vt:lpstr>
      <vt:lpstr>Wingdings</vt:lpstr>
      <vt:lpstr>Office Theme</vt:lpstr>
      <vt:lpstr> Intro to Genetics</vt:lpstr>
      <vt:lpstr>STANDARDS </vt:lpstr>
      <vt:lpstr>ESSENTIAL QUESTIONS</vt:lpstr>
      <vt:lpstr>What is DNA?</vt:lpstr>
      <vt:lpstr>What is DNA?</vt:lpstr>
      <vt:lpstr>What is a Gene?</vt:lpstr>
      <vt:lpstr>Review </vt:lpstr>
      <vt:lpstr>What is a Chromosome?</vt:lpstr>
      <vt:lpstr>What is a Chromosome?</vt:lpstr>
      <vt:lpstr>Review</vt:lpstr>
      <vt:lpstr>How do we inherited traits from out parents? </vt:lpstr>
      <vt:lpstr>How do we inherited traits from out parents? </vt:lpstr>
      <vt:lpstr>How do we inherited traits from out parents? </vt:lpstr>
      <vt:lpstr>How do we inherited traits from out parents? </vt:lpstr>
      <vt:lpstr>Assignment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Intro to Genetics</dc:title>
  <dc:creator>Philip Bertling</dc:creator>
  <cp:lastModifiedBy>Philip Bertling</cp:lastModifiedBy>
  <cp:revision>18</cp:revision>
  <dcterms:modified xsi:type="dcterms:W3CDTF">2014-10-22T02:16:28Z</dcterms:modified>
</cp:coreProperties>
</file>