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9697887-8B6E-4CB6-B3B2-49F561302675}">
  <a:tblStyle styleName="Table_0" styleId="{A9697887-8B6E-4CB6-B3B2-49F561302675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/>
        </p:nvSpPr>
        <p:spPr>
          <a:xfrm>
            <a:off y="0" x="1473900"/>
            <a:ext cy="4572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b="1" lang="en"/>
              <a:t>Oobleck Observation Sheet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y="0" x="5486400"/>
            <a:ext cy="4572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Name: ________________________</a:t>
            </a:r>
          </a:p>
        </p:txBody>
      </p:sp>
      <p:graphicFrame>
        <p:nvGraphicFramePr>
          <p:cNvPr id="25" name="Shape 25"/>
          <p:cNvGraphicFramePr/>
          <p:nvPr/>
        </p:nvGraphicFramePr>
        <p:xfrm>
          <a:off y="1757825" x="712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{A9697887-8B6E-4CB6-B3B2-49F561302675}</a:tableStyleId>
              </a:tblPr>
              <a:tblGrid>
                <a:gridCol w="753350"/>
                <a:gridCol w="4434675"/>
              </a:tblGrid>
              <a:tr h="464275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u="sng" b="1" lang="en"/>
                        <a:t>Test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u="sng" b="1" lang="en"/>
                        <a:t>Observation</a:t>
                      </a:r>
                    </a:p>
                  </a:txBody>
                  <a:tcPr marR="91425" marB="91425" marT="91425" marL="91425"/>
                </a:tc>
              </a:tr>
              <a:tr h="7122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Drip Test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  <a:tr h="7122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Smack Test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  <a:tr h="7122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Ooze Test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  <a:tr h="7122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Stir Test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26" name="Shape 26"/>
          <p:cNvSpPr txBox="1"/>
          <p:nvPr/>
        </p:nvSpPr>
        <p:spPr>
          <a:xfrm>
            <a:off y="457200" x="71200"/>
            <a:ext cy="457200" cx="889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b="1" lang="en"/>
              <a:t>Hypothesis</a:t>
            </a:r>
            <a:r>
              <a:rPr lang="en"/>
              <a:t>: I believe oobleck is a  </a:t>
            </a:r>
            <a:r>
              <a:rPr u="sng" b="1" lang="en"/>
              <a:t>Soild   Liquid   Combination</a:t>
            </a:r>
            <a:r>
              <a:rPr lang="en"/>
              <a:t> state of matter becasue ______________________________________________________________________________________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y="981900" x="71187"/>
            <a:ext cy="457200" cx="889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b="1" lang="en"/>
              <a:t>Essential Question</a:t>
            </a:r>
            <a:r>
              <a:rPr lang="en"/>
              <a:t>: How does oobleck act as a solid and a liquid? 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y="1853850" x="6369350"/>
            <a:ext cy="457200" cx="308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b="1" lang="en"/>
              <a:t>3 States of Matter</a:t>
            </a:r>
            <a:r>
              <a:rPr lang="en"/>
              <a:t>: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84075" x="5486400"/>
            <a:ext cy="1607200" cx="339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/>
        </p:nvSpPr>
        <p:spPr>
          <a:xfrm>
            <a:off y="3707700" x="5770500"/>
            <a:ext cy="273600" cx="308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______          _______       ______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y="4376725" x="5366637"/>
            <a:ext cy="734700" cx="129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Has a shape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y="4336300" x="6615699"/>
            <a:ext cy="734700" cx="1380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Takes shape of its container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y="4336300" x="7995999"/>
            <a:ext cy="734700" cx="1380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Fills its container</a:t>
            </a:r>
          </a:p>
        </p:txBody>
      </p:sp>
      <p:pic>
        <p:nvPicPr>
          <p:cNvPr id="34" name="Shape 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370875" x="5219925"/>
            <a:ext cy="1382425" cx="69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370862" x="6497375"/>
            <a:ext cy="1382425" cx="69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370875" x="7568450"/>
            <a:ext cy="1382425" cx="6912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/>
          <p:nvPr/>
        </p:nvSpPr>
        <p:spPr>
          <a:xfrm>
            <a:off y="3479700" x="5678675"/>
            <a:ext cy="273600" cx="818699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3479700" x="6815475"/>
            <a:ext cy="273600" cx="818699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3479700" x="7917550"/>
            <a:ext cy="273600" cx="818699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197675" x="4064750"/>
            <a:ext cy="357000" cx="15423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circle one</a:t>
            </a:r>
          </a:p>
        </p:txBody>
      </p:sp>
      <p:cxnSp>
        <p:nvCxnSpPr>
          <p:cNvPr id="41" name="Shape 41"/>
          <p:cNvCxnSpPr>
            <a:stCxn id="40" idx="2"/>
          </p:cNvCxnSpPr>
          <p:nvPr/>
        </p:nvCxnSpPr>
        <p:spPr>
          <a:xfrm flipH="1">
            <a:off y="376175" x="3935450"/>
            <a:ext cy="125400" cx="12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2" name="Shape 42"/>
          <p:cNvCxnSpPr>
            <a:stCxn id="31" idx="0"/>
          </p:cNvCxnSpPr>
          <p:nvPr/>
        </p:nvCxnSpPr>
        <p:spPr>
          <a:xfrm rot="10800000" flipH="1">
            <a:off y="4095025" x="6015237"/>
            <a:ext cy="281700" cx="9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3" name="Shape 43"/>
          <p:cNvCxnSpPr/>
          <p:nvPr/>
        </p:nvCxnSpPr>
        <p:spPr>
          <a:xfrm rot="10800000" flipH="1">
            <a:off y="4095024" x="7269287"/>
            <a:ext cy="281700" cx="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4" name="Shape 44"/>
          <p:cNvCxnSpPr/>
          <p:nvPr/>
        </p:nvCxnSpPr>
        <p:spPr>
          <a:xfrm rot="10800000" flipH="1">
            <a:off y="4095024" x="8322087"/>
            <a:ext cy="281700" cx="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