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 showSpecialPlsOnTitleSld="0" firstSlideNum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theme/theme1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" name="Shape 3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" name="Shape 3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1" name="Shape 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9" name="Shape 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2840053" x="685800"/>
            <a:ext cy="784737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9" x="457200"/>
            <a:ext cy="51952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3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jp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jpg" Type="http://schemas.openxmlformats.org/officeDocument/2006/relationships/image" Id="rId4"/><Relationship Target="../media/image00.jp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Oobleck</a:t>
            </a:r>
          </a:p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y="2840053" x="685800"/>
            <a:ext cy="784737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By: Dorothy Hains STEM Department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Essential Question</a:t>
            </a:r>
          </a:p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What are the 3 states of matter?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What is oobleck and which state of matter is it in? 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" name="Shape 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Let’s Read: Beware The Oobleck</a:t>
            </a:r>
          </a:p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37" name="Shape 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136600" x="1033300"/>
            <a:ext cy="3725699" cx="66234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Hypothesis</a:t>
            </a:r>
          </a:p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Oobleck is ______________ of matter because ________________________.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Vocabulary</a:t>
            </a:r>
          </a:p>
        </p:txBody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y="1063375" x="560525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b="1" lang="en"/>
              <a:t>3 States of Matter: 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b="1"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rPr sz="2400" lang="en">
                <a:solidFill>
                  <a:srgbClr val="222222"/>
                </a:solidFill>
              </a:rPr>
              <a:t> 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  <p:pic>
        <p:nvPicPr>
          <p:cNvPr id="50" name="Shape 5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910439" x="3924489"/>
            <a:ext cy="2304750" cx="4870037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Shape 51"/>
          <p:cNvSpPr txBox="1"/>
          <p:nvPr/>
        </p:nvSpPr>
        <p:spPr>
          <a:xfrm>
            <a:off y="406075" x="4213550"/>
            <a:ext cy="457200" cx="15038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2400" lang="en"/>
              <a:t>Cold</a:t>
            </a:r>
          </a:p>
        </p:txBody>
      </p:sp>
      <p:sp>
        <p:nvSpPr>
          <p:cNvPr id="52" name="Shape 52"/>
          <p:cNvSpPr txBox="1"/>
          <p:nvPr/>
        </p:nvSpPr>
        <p:spPr>
          <a:xfrm>
            <a:off y="406075" x="5717450"/>
            <a:ext cy="457200" cx="15038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2400" lang="en"/>
              <a:t>Warm</a:t>
            </a:r>
          </a:p>
        </p:txBody>
      </p:sp>
      <p:sp>
        <p:nvSpPr>
          <p:cNvPr id="53" name="Shape 53"/>
          <p:cNvSpPr txBox="1"/>
          <p:nvPr/>
        </p:nvSpPr>
        <p:spPr>
          <a:xfrm>
            <a:off y="406075" x="7536775"/>
            <a:ext cy="457200" cx="15038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2400" lang="en"/>
              <a:t>Hot</a:t>
            </a:r>
          </a:p>
        </p:txBody>
      </p:sp>
      <p:pic>
        <p:nvPicPr>
          <p:cNvPr id="54" name="Shape 5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y="3687400" x="3909187"/>
            <a:ext cy="1400675" cx="5045274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Shape 55"/>
          <p:cNvSpPr txBox="1"/>
          <p:nvPr/>
        </p:nvSpPr>
        <p:spPr>
          <a:xfrm>
            <a:off y="3145800" x="3923387"/>
            <a:ext cy="734700" cx="1297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Has a shape</a:t>
            </a:r>
          </a:p>
        </p:txBody>
      </p:sp>
      <p:sp>
        <p:nvSpPr>
          <p:cNvPr id="56" name="Shape 56"/>
          <p:cNvSpPr txBox="1"/>
          <p:nvPr/>
        </p:nvSpPr>
        <p:spPr>
          <a:xfrm>
            <a:off y="2688600" x="3924500"/>
            <a:ext cy="457200" cx="15038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2400" lang="en"/>
              <a:t>Solid</a:t>
            </a:r>
          </a:p>
        </p:txBody>
      </p:sp>
      <p:sp>
        <p:nvSpPr>
          <p:cNvPr id="57" name="Shape 57"/>
          <p:cNvSpPr txBox="1"/>
          <p:nvPr/>
        </p:nvSpPr>
        <p:spPr>
          <a:xfrm>
            <a:off y="2688600" x="5822312"/>
            <a:ext cy="457200" cx="15038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2400" lang="en"/>
              <a:t>Liquid</a:t>
            </a:r>
          </a:p>
        </p:txBody>
      </p:sp>
      <p:sp>
        <p:nvSpPr>
          <p:cNvPr id="58" name="Shape 58"/>
          <p:cNvSpPr txBox="1"/>
          <p:nvPr/>
        </p:nvSpPr>
        <p:spPr>
          <a:xfrm>
            <a:off y="2688600" x="7536762"/>
            <a:ext cy="457200" cx="15038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2400" lang="en"/>
              <a:t>Gas</a:t>
            </a:r>
          </a:p>
        </p:txBody>
      </p:sp>
      <p:sp>
        <p:nvSpPr>
          <p:cNvPr id="59" name="Shape 59"/>
          <p:cNvSpPr txBox="1"/>
          <p:nvPr/>
        </p:nvSpPr>
        <p:spPr>
          <a:xfrm>
            <a:off y="2952700" x="5741674"/>
            <a:ext cy="734700" cx="13802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Takes shape of its container</a:t>
            </a:r>
          </a:p>
        </p:txBody>
      </p:sp>
      <p:sp>
        <p:nvSpPr>
          <p:cNvPr id="60" name="Shape 60"/>
          <p:cNvSpPr txBox="1"/>
          <p:nvPr/>
        </p:nvSpPr>
        <p:spPr>
          <a:xfrm>
            <a:off y="3089475" x="7486974"/>
            <a:ext cy="734700" cx="13802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Fills its container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How to Make Oobleck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u="sng" b="1" lang="en"/>
              <a:t>Step 1</a:t>
            </a:r>
            <a:r>
              <a:rPr lang="en"/>
              <a:t>: Measure out 1 cup of water and add 4 drops of green food coloring.</a:t>
            </a:r>
          </a:p>
          <a:p>
            <a:pPr rtl="0">
              <a:spcBef>
                <a:spcPts val="0"/>
              </a:spcBef>
              <a:buNone/>
            </a:pPr>
            <a:r>
              <a:rPr u="sng" b="1" lang="en"/>
              <a:t>Step 2</a:t>
            </a:r>
            <a:r>
              <a:rPr lang="en"/>
              <a:t>: Measure out 1 ½ cups of cornstarch and mix with 1 cup of green dyed water till blended.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Vocabulary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">
                <a:solidFill>
                  <a:srgbClr val="333333"/>
                </a:solidFill>
              </a:rPr>
              <a:t>Non-Newtonian Fluid.</a:t>
            </a:r>
            <a:r>
              <a:rPr lang="en">
                <a:solidFill>
                  <a:srgbClr val="333333"/>
                </a:solidFill>
              </a:rPr>
              <a:t> A substance that acts like a liquid when being poured, but like a solid when a force is acting on it.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EQ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Liquid: you can pour it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=Solid: when hit its hard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