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0" r:id="rId4"/>
    <p:sldMasterId id="2147483651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63A8000-F199-4130-9ADE-3EAFF4DED129}">
  <a:tblStyle styleName="Table_0" styleId="{963A8000-F199-4130-9ADE-3EAFF4DED129}"/>
</a:tblStyleLst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presProps.xml" Type="http://schemas.openxmlformats.org/officeDocument/2006/relationships/presProps" Id="rId2"/><Relationship Target="slides/slide5.xml" Type="http://schemas.openxmlformats.org/officeDocument/2006/relationships/slide" Id="rId12"/><Relationship Target="slides/slide6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3.xml" Type="http://schemas.openxmlformats.org/officeDocument/2006/relationships/slide" Id="rId10"/><Relationship Target="tableStyles.xml" Type="http://schemas.openxmlformats.org/officeDocument/2006/relationships/tableStyles" Id="rId3"/><Relationship Target="slides/slide4.xml" Type="http://schemas.openxmlformats.org/officeDocument/2006/relationships/slide" Id="rId11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484187" x="498475"/>
            <a:ext cy="111601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1981200" x="498475"/>
            <a:ext cy="414496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3350" marL="22860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1pPr>
            <a:lvl2pPr algn="l" rtl="0" indent="-142875" marL="4572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2pPr>
            <a:lvl3pPr algn="l" rtl="0" indent="-142875" marL="6858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3pPr>
            <a:lvl4pPr algn="l" rtl="0" indent="-142875" marL="9144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4pPr>
            <a:lvl5pPr algn="l" rtl="0" indent="-142875" marL="1143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3124200" x="4169403"/>
            <a:ext cy="871538" cx="38982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y="228600" x="277906"/>
            <a:ext cy="6345238" cx="3460657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3995737" x="4169403"/>
            <a:ext cy="2147887" cx="38982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slideMasters/_rels/slideMaster2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1.xml" Type="http://schemas.openxmlformats.org/officeDocument/2006/relationships/slideLayout" Id="rId1"/></Relationships>
</file>

<file path=ppt/slideMasters/_rels/slideMaster3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484187" x="498475"/>
            <a:ext cy="111601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981200" x="498475"/>
            <a:ext cy="414496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3350" marL="22860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1pPr>
            <a:lvl2pPr algn="l" rtl="0" marR="0" indent="-142875" marL="4572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2pPr>
            <a:lvl3pPr algn="l" rtl="0" marR="0" indent="-142875" marL="6858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3pPr>
            <a:lvl4pPr algn="l" rtl="0" marR="0" indent="-142875" marL="9144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4pPr>
            <a:lvl5pPr algn="l" rtl="0" marR="0" indent="-142875" marL="1143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423025" x="67945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423025" x="201611"/>
            <a:ext cy="365125" cx="61229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242887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/>
        </p:nvSpPr>
        <p:spPr>
          <a:xfrm>
            <a:off y="282575" x="8210550"/>
            <a:ext cy="1600199" cx="641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y="228600" x="223837"/>
            <a:ext cy="554037" cx="26035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0B8"/>
              </a:buClr>
              <a:buSzPct val="25000"/>
              <a:buFont typeface="Rokkitt"/>
              <a:buNone/>
            </a:pPr>
            <a:r>
              <a:rPr strike="noStrike" u="none" b="1" cap="none" baseline="0" sz="3600" lang="en-US" i="0">
                <a:solidFill>
                  <a:srgbClr val="B870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y="282575" x="8067675"/>
            <a:ext cy="1600199" cx="92074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y="484187" x="498475"/>
            <a:ext cy="111601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981200" x="498475"/>
            <a:ext cy="414496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3350" marL="22860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1pPr>
            <a:lvl2pPr algn="l" rtl="0" marR="0" indent="-142875" marL="4572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2pPr>
            <a:lvl3pPr algn="l" rtl="0" marR="0" indent="-142875" marL="6858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3pPr>
            <a:lvl4pPr algn="l" rtl="0" marR="0" indent="-142875" marL="9144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4pPr>
            <a:lvl5pPr algn="l" rtl="0" marR="0" indent="-142875" marL="1143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y="6423025" x="67945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423025" x="201611"/>
            <a:ext cy="365125" cx="61229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y="242887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/>
        </p:nvSpPr>
        <p:spPr>
          <a:xfrm>
            <a:off y="282575" x="8166100"/>
            <a:ext cy="301624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y="3370262" x="3989387"/>
            <a:ext cy="369886" cx="22066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0B8"/>
              </a:buClr>
              <a:buSzPct val="25000"/>
              <a:buFont typeface="Rokkitt"/>
              <a:buNone/>
            </a:pPr>
            <a:r>
              <a:rPr strike="noStrike" u="none" b="1" cap="none" baseline="0" sz="2400" lang="en-US" i="0">
                <a:solidFill>
                  <a:srgbClr val="B870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484187" x="498475"/>
            <a:ext cy="111601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981200" x="498475"/>
            <a:ext cy="4144962" cx="75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3350" marL="22860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1pPr>
            <a:lvl2pPr algn="l" rtl="0" marR="0" indent="-142875" marL="4572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2pPr>
            <a:lvl3pPr algn="l" rtl="0" marR="0" indent="-142875" marL="6858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3pPr>
            <a:lvl4pPr algn="l" rtl="0" marR="0" indent="-142875" marL="914400">
              <a:spcBef>
                <a:spcPts val="600"/>
              </a:spcBef>
              <a:spcAft>
                <a:spcPts val="0"/>
              </a:spcAft>
              <a:buClr>
                <a:srgbClr val="B870B8"/>
              </a:buClr>
              <a:buFont typeface="Rokkitt"/>
              <a:buChar char="■"/>
              <a:defRPr/>
            </a:lvl4pPr>
            <a:lvl5pPr algn="l" rtl="0" marR="0" indent="-142875" marL="1143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Rokkitt"/>
              <a:buChar char="■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Rokkitt"/>
              <a:buChar char="•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423025" x="7391400"/>
            <a:ext cy="365125" cx="1536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423025" x="4191000"/>
            <a:ext cy="365125" cx="30051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242887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2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10"/><Relationship Target="../media/image10.png" Type="http://schemas.openxmlformats.org/officeDocument/2006/relationships/image" Id="rId4"/><Relationship Target="../media/image11.png" Type="http://schemas.openxmlformats.org/officeDocument/2006/relationships/image" Id="rId11"/><Relationship Target="../media/image07.png" Type="http://schemas.openxmlformats.org/officeDocument/2006/relationships/image" Id="rId3"/><Relationship Target="../media/image14.png" Type="http://schemas.openxmlformats.org/officeDocument/2006/relationships/image" Id="rId9"/><Relationship Target="../media/image09.png" Type="http://schemas.openxmlformats.org/officeDocument/2006/relationships/image" Id="rId6"/><Relationship Target="../media/image12.png" Type="http://schemas.openxmlformats.org/officeDocument/2006/relationships/image" Id="rId5"/><Relationship Target="../media/image16.png" Type="http://schemas.openxmlformats.org/officeDocument/2006/relationships/image" Id="rId8"/><Relationship Target="../media/image06.pn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304800" x="3429000"/>
            <a:ext cy="58674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z="3600" lang="en-US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Geodesic Dome </a:t>
            </a:r>
            <a:b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Design Challenge</a:t>
            </a:r>
            <a:r>
              <a:rPr sz="3200" lang="en-US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Mr. </a:t>
            </a:r>
            <a:r>
              <a:rPr strike="noStrike" u="none" b="0" cap="none" baseline="0" sz="32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Bertling</a:t>
            </a:r>
            <a:br>
              <a:rPr strike="noStrike" u="none" b="0" cap="none" baseline="0" sz="24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strike="noStrike" u="none" b="0" cap="none" baseline="0" sz="24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&amp; </a:t>
            </a:r>
            <a:r>
              <a:rPr sz="3200" lang="en-US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Mrs. </a:t>
            </a:r>
            <a:r>
              <a:rPr strike="noStrike" u="none" b="0" cap="none" baseline="0" sz="32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Leverett</a:t>
            </a:r>
            <a:br>
              <a:rPr strike="noStrike" u="none" b="0" cap="none" baseline="0" sz="24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strike="noStrike" u="none" b="0" cap="none" baseline="0" sz="24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Dorothy Hains</a:t>
            </a:r>
            <a:r>
              <a:rPr sz="2400" lang="en-US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’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 STEM Department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2438499" cx="443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753450" x="121962"/>
            <a:ext cy="2962275" cx="44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484187" x="498475"/>
            <a:ext cy="1116012" cx="7556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Closing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981200" x="498475"/>
            <a:ext cy="4144962" cx="7556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Who gets the contract?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484187" x="498475"/>
            <a:ext cy="1116012" cx="7556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z="3600" lang="en-US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Vocabulary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676400" x="498475"/>
            <a:ext cy="4144962" cx="7556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u="sng" b="1"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Geodesic Dome</a:t>
            </a:r>
            <a:r>
              <a:rPr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: </a:t>
            </a:r>
            <a:r>
              <a:rPr sz="1800" lang="en-US">
                <a:solidFill>
                  <a:srgbClr val="222222"/>
                </a:solidFill>
              </a:rPr>
              <a:t>A geodesic dome is a spherical or partial-spherical shell structure or lattice shell based on a network of great circles on the surface of a sphere. 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b="1" sz="1800" lang="en-US">
                <a:solidFill>
                  <a:srgbClr val="222222"/>
                </a:solidFill>
              </a:rPr>
              <a:t>Sphere</a:t>
            </a:r>
            <a:r>
              <a:rPr sz="1800" lang="en-US">
                <a:solidFill>
                  <a:srgbClr val="222222"/>
                </a:solidFill>
              </a:rPr>
              <a:t>: The shape of a ball.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b="1" sz="1800" lang="en-US">
                <a:solidFill>
                  <a:srgbClr val="222222"/>
                </a:solidFill>
              </a:rPr>
              <a:t>Support</a:t>
            </a:r>
            <a:r>
              <a:rPr sz="1800" lang="en-US">
                <a:solidFill>
                  <a:srgbClr val="222222"/>
                </a:solidFill>
              </a:rPr>
              <a:t>: To bear weight.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b="1" sz="1800" lang="en-US">
                <a:solidFill>
                  <a:srgbClr val="222222"/>
                </a:solidFill>
              </a:rPr>
              <a:t>Load</a:t>
            </a:r>
            <a:r>
              <a:rPr sz="1800" lang="en-US">
                <a:solidFill>
                  <a:srgbClr val="222222"/>
                </a:solidFill>
              </a:rPr>
              <a:t>: A heavy thing to be carried.</a:t>
            </a:r>
          </a:p>
          <a:p>
            <a:pPr algn="just" rtl="0" lvl="0" marR="0" indent="-228600" marL="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Rokkitt"/>
              <a:buNone/>
            </a:pPr>
            <a:r>
              <a:t/>
            </a:r>
            <a:endParaRPr sz="280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4175" x="4219600"/>
            <a:ext cy="1707149" cx="31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70696" x="5974075"/>
            <a:ext cy="1116025" cx="11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297675" x="5013950"/>
            <a:ext cy="2295525" cx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484187" x="498475"/>
            <a:ext cy="1116000" cx="7556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981200" x="498475"/>
            <a:ext cy="4145100" cx="7556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2650" x="1639000"/>
            <a:ext cy="5545050" cx="54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484187" x="498475"/>
            <a:ext cy="1116000" cx="755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Design Challenge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76400" x="498475"/>
            <a:ext cy="4145100" cx="755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trike="noStrike" u="none" b="0" cap="none" baseline="0" sz="2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  </a:t>
            </a:r>
            <a:r>
              <a:rPr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Your groups represent different companies of architectural engineers that are competing for a contract to build a geometric dome playgroup equipment for schools and parks. </a:t>
            </a:r>
          </a:p>
          <a:p>
            <a:pPr algn="just" rtl="0" lvl="0" marR="0" indent="-228600" marL="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Rokkitt"/>
              <a:buNone/>
            </a:pPr>
            <a:r>
              <a:t/>
            </a:r>
            <a:endParaRPr sz="280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4175" x="4206225"/>
            <a:ext cy="1707149" cx="310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484187" x="498475"/>
            <a:ext cy="1116000" cx="755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z="3600" lang="en-US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Constraints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76400" x="498475"/>
            <a:ext cy="4145100" cx="755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1.) Must use all the jellybeans in the bag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2.) Don’t have to use all of the toothpicks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3.) Geometric dome must hold enough weight that it won't collapse and hurt kids playing on it.</a:t>
            </a:r>
          </a:p>
          <a:p>
            <a:pPr algn="just" rtl="0" lvl="0" marR="0" indent="-228600" marL="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Rokkitt"/>
              <a:buNone/>
            </a:pPr>
            <a:r>
              <a:t/>
            </a:r>
            <a:endParaRPr sz="280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7850" x="4907300"/>
            <a:ext cy="1518550" cx="276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484187" x="498475"/>
            <a:ext cy="1116000" cx="755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z="3600" lang="en-US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Materials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676400" x="498475"/>
            <a:ext cy="4145100" cx="755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1.) Bag of jellybeans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2.) Box of toothpicks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8125" x="4268575"/>
            <a:ext cy="3306824" cx="26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718550" x="3840475"/>
            <a:ext cy="2053423" cx="30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762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Engineering Design Process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838200" x="457200"/>
            <a:ext cy="58674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57300" x="631350"/>
            <a:ext cy="4343400" cx="77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484187" x="498475"/>
            <a:ext cy="1116012" cx="7556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Example Planning Page</a:t>
            </a:r>
          </a:p>
        </p:txBody>
      </p:sp>
      <p:graphicFrame>
        <p:nvGraphicFramePr>
          <p:cNvPr id="96" name="Shape 96"/>
          <p:cNvGraphicFramePr/>
          <p:nvPr/>
        </p:nvGraphicFramePr>
        <p:xfrm>
          <a:off y="1183050" x="1954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{963A8000-F199-4130-9ADE-3EAFF4DED129}</a:tableStyleId>
              </a:tblPr>
              <a:tblGrid>
                <a:gridCol w="3844375"/>
                <a:gridCol w="4907475"/>
              </a:tblGrid>
              <a:tr h="897950">
                <a:tc>
                  <a:txBody>
                    <a:bodyPr>
                      <a:noAutofit/>
                    </a:bodyPr>
                    <a:lstStyle/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What is your problem?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What are the constraints?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100" lang="en-US"/>
                        <a:t> </a:t>
                      </a:r>
                    </a:p>
                  </a:txBody>
                  <a:tcPr marR="68575" marB="91425" marT="91425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Draw a diagram of your geodesic dome: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What shape will you repeat to make your geodesic dome?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Materials: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&gt;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&gt; </a:t>
                      </a:r>
                    </a:p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100" lang="en-US"/>
                        <a:t>&gt; </a:t>
                      </a:r>
                    </a:p>
                  </a:txBody>
                  <a:tcPr marR="68575" marB="91425" marT="91425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933300">
                <a:tc>
                  <a:txBody>
                    <a:bodyPr>
                      <a:noAutofit/>
                    </a:bodyPr>
                    <a:lstStyle/>
                    <a:p>
                      <a:pPr rtl="0" lvl="0" marR="88900" indent="0" marL="8890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How would you improve your geodesic dome?</a:t>
                      </a:r>
                    </a:p>
                  </a:txBody>
                  <a:tcPr marR="68575" marB="91425" marT="91425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03150" x="2868250"/>
            <a:ext cy="476100" cx="114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86175" x="4169175"/>
            <a:ext cy="537799" cx="12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707952" x="5701325"/>
            <a:ext cy="591074" cx="13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828325" x="289150"/>
            <a:ext cy="866775" cx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5076100" x="4323850"/>
            <a:ext cy="295275" cx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5080862" x="4968650"/>
            <a:ext cy="285750" cx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5042762" x="5575350"/>
            <a:ext cy="361950" cx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5042762" x="6121400"/>
            <a:ext cy="361950" cx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5080862" x="6734125"/>
            <a:ext cy="285750" cx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y="5669400" x="6581200"/>
            <a:ext cy="866699" cx="1826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Results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Max Load: _____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762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Engineering Design Process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838200" x="457200"/>
            <a:ext cy="58674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5800" x="228600"/>
            <a:ext cy="4343400" cx="77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2_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4_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