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1" r:id="rId4"/>
    <p:sldMasterId id="2147483652" r:id="rId5"/>
    <p:sldMasterId id="2147483653" r:id="rId6"/>
    <p:sldMasterId id="2147483654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EE856276-6AE5-49B3-B1E8-B23FC54B321C}">
  <a:tblStyle styleName="Table_0" styleId="{EE856276-6AE5-49B3-B1E8-B23FC54B321C}">
    <a:wholeTbl>
      <a:tcStyle>
        <a:tcBdr>
          <a:left>
            <a:ln w="6350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6350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6350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6350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6350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6350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9"/><Relationship Target="slides/slide10.xml" Type="http://schemas.openxmlformats.org/officeDocument/2006/relationships/slide" Id="rId18"/><Relationship Target="slides/slide9.xml" Type="http://schemas.openxmlformats.org/officeDocument/2006/relationships/slide" Id="rId17"/><Relationship Target="slides/slide8.xml" Type="http://schemas.openxmlformats.org/officeDocument/2006/relationships/slide" Id="rId16"/><Relationship Target="slides/slide7.xml" Type="http://schemas.openxmlformats.org/officeDocument/2006/relationships/slide" Id="rId15"/><Relationship Target="slides/slide6.xml" Type="http://schemas.openxmlformats.org/officeDocument/2006/relationships/slide" Id="rId14"/><Relationship Target="presProps.xml" Type="http://schemas.openxmlformats.org/officeDocument/2006/relationships/presProps" Id="rId2"/><Relationship Target="slides/slide4.xml" Type="http://schemas.openxmlformats.org/officeDocument/2006/relationships/slide" Id="rId12"/><Relationship Target="slides/slide5.xml" Type="http://schemas.openxmlformats.org/officeDocument/2006/relationships/slide" Id="rId13"/><Relationship Target="theme/theme4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2.xml" Type="http://schemas.openxmlformats.org/officeDocument/2006/relationships/slide" Id="rId10"/><Relationship Target="tableStyles.xml" Type="http://schemas.openxmlformats.org/officeDocument/2006/relationships/tableStyles" Id="rId3"/><Relationship Target="slides/slide3.xml" Type="http://schemas.openxmlformats.org/officeDocument/2006/relationships/slide" Id="rId11"/><Relationship Target="slides/slide12.xml" Type="http://schemas.openxmlformats.org/officeDocument/2006/relationships/slide" Id="rId20"/><Relationship Target="slides/slide1.xml" Type="http://schemas.openxmlformats.org/officeDocument/2006/relationships/slide" Id="rId9"/><Relationship Target="slideMasters/slideMaster3.xml" Type="http://schemas.openxmlformats.org/officeDocument/2006/relationships/slideMaster" Id="rId6"/><Relationship Target="slideMasters/slideMaster2.xml" Type="http://schemas.openxmlformats.org/officeDocument/2006/relationships/slideMaster" Id="rId5"/><Relationship Target="notesMasters/notesMaster1.xml" Type="http://schemas.openxmlformats.org/officeDocument/2006/relationships/notesMaster" Id="rId8"/><Relationship Target="slideMasters/slideMaster4.xml" Type="http://schemas.openxmlformats.org/officeDocument/2006/relationships/slideMaster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1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Font typeface="Calibri"/>
              <a:buNone/>
            </a:pPr>
            <a:r>
              <a:rPr strike="noStrike" u="none" b="0" cap="none" baseline="0" sz="1200" lang="en-US" i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y="484187" x="498475"/>
            <a:ext cy="1116012" cx="755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1981200" x="498475"/>
            <a:ext cy="4144962" cx="755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3350" marL="2286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1pPr>
            <a:lvl2pPr algn="l" rtl="0" indent="-142875" marL="457200">
              <a:spcBef>
                <a:spcPts val="600"/>
              </a:spcBef>
              <a:spcAft>
                <a:spcPts val="0"/>
              </a:spcAft>
              <a:buClr>
                <a:srgbClr val="B870B8"/>
              </a:buClr>
              <a:buFont typeface="Rokkitt"/>
              <a:buChar char="■"/>
              <a:defRPr/>
            </a:lvl2pPr>
            <a:lvl3pPr algn="l" rtl="0" indent="-142875" marL="6858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3pPr>
            <a:lvl4pPr algn="l" rtl="0" indent="-142875" marL="914400">
              <a:spcBef>
                <a:spcPts val="600"/>
              </a:spcBef>
              <a:spcAft>
                <a:spcPts val="0"/>
              </a:spcAft>
              <a:buClr>
                <a:srgbClr val="B870B8"/>
              </a:buClr>
              <a:buFont typeface="Rokkitt"/>
              <a:buChar char="■"/>
              <a:defRPr/>
            </a:lvl4pPr>
            <a:lvl5pPr algn="l" rtl="0" indent="-142875" marL="1143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484187" x="498475"/>
            <a:ext cy="1116012" cx="755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algn="l" rtl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985963" x="498518"/>
            <a:ext cy="41401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985963" x="4399878"/>
            <a:ext cy="41401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3124200" x="4169403"/>
            <a:ext cy="871538" cx="38982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/>
          <p:nvPr>
            <p:ph idx="2" type="pic"/>
          </p:nvPr>
        </p:nvSpPr>
        <p:spPr>
          <a:xfrm>
            <a:off y="228600" x="277906"/>
            <a:ext cy="6345238" cx="3460657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3995737" x="4169403"/>
            <a:ext cy="2147887" cx="38982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slideMasters/_rels/slideMaster2.xml.rels><?xml version="1.0" encoding="UTF-8" standalone="yes"?><Relationships xmlns="http://schemas.openxmlformats.org/package/2006/relationships"><Relationship Target="../theme/theme6.xml" Type="http://schemas.openxmlformats.org/officeDocument/2006/relationships/theme" Id="rId2"/><Relationship Target="../slideLayouts/slideLayout1.xml" Type="http://schemas.openxmlformats.org/officeDocument/2006/relationships/slideLayout" Id="rId1"/></Relationships>
</file>

<file path=ppt/slideMasters/_rels/slideMaster3.xml.rels><?xml version="1.0" encoding="UTF-8" standalone="yes"?><Relationships xmlns="http://schemas.openxmlformats.org/package/2006/relationships"><Relationship Target="../theme/theme5.xml" Type="http://schemas.openxmlformats.org/officeDocument/2006/relationships/theme" Id="rId2"/><Relationship Target="../slideLayouts/slideLayout2.xml" Type="http://schemas.openxmlformats.org/officeDocument/2006/relationships/slideLayout" Id="rId1"/></Relationships>
</file>

<file path=ppt/slideMasters/_rels/slideMaster4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2"/><Relationship Target="../slideLayouts/slideLayout3.xml" Type="http://schemas.openxmlformats.org/officeDocument/2006/relationships/slideLayout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484187" x="498475"/>
            <a:ext cy="1116012" cx="755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981200" x="498475"/>
            <a:ext cy="4144962" cx="755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3350" marL="2286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1pPr>
            <a:lvl2pPr algn="l" rtl="0" marR="0" indent="-142875" marL="457200">
              <a:spcBef>
                <a:spcPts val="600"/>
              </a:spcBef>
              <a:spcAft>
                <a:spcPts val="0"/>
              </a:spcAft>
              <a:buClr>
                <a:srgbClr val="B870B8"/>
              </a:buClr>
              <a:buFont typeface="Rokkitt"/>
              <a:buChar char="■"/>
              <a:defRPr/>
            </a:lvl2pPr>
            <a:lvl3pPr algn="l" rtl="0" marR="0" indent="-142875" marL="6858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3pPr>
            <a:lvl4pPr algn="l" rtl="0" marR="0" indent="-142875" marL="914400">
              <a:spcBef>
                <a:spcPts val="600"/>
              </a:spcBef>
              <a:spcAft>
                <a:spcPts val="0"/>
              </a:spcAft>
              <a:buClr>
                <a:srgbClr val="B870B8"/>
              </a:buClr>
              <a:buFont typeface="Rokkitt"/>
              <a:buChar char="■"/>
              <a:defRPr/>
            </a:lvl4pPr>
            <a:lvl5pPr algn="l" rtl="0" marR="0" indent="-142875" marL="1143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423025" x="67945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423025" x="201611"/>
            <a:ext cy="365125" cx="61229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242887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/>
        </p:nvSpPr>
        <p:spPr>
          <a:xfrm>
            <a:off y="282575" x="8210550"/>
            <a:ext cy="1600199" cx="641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/>
          <p:nvPr/>
        </p:nvSpPr>
        <p:spPr>
          <a:xfrm>
            <a:off y="228600" x="223837"/>
            <a:ext cy="554037" cx="26035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870B8"/>
              </a:buClr>
              <a:buSzPct val="25000"/>
              <a:buFont typeface="Rokkitt"/>
              <a:buNone/>
            </a:pPr>
            <a:r>
              <a:rPr strike="noStrike" u="none" b="1" cap="none" baseline="0" sz="3600" lang="en-US" i="0">
                <a:solidFill>
                  <a:srgbClr val="B870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17" name="Shape 17"/>
          <p:cNvSpPr txBox="1"/>
          <p:nvPr/>
        </p:nvSpPr>
        <p:spPr>
          <a:xfrm>
            <a:off y="282575" x="8067675"/>
            <a:ext cy="1600199" cx="92074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/>
          <p:nvPr>
            <p:ph type="title"/>
          </p:nvPr>
        </p:nvSpPr>
        <p:spPr>
          <a:xfrm>
            <a:off y="484187" x="498475"/>
            <a:ext cy="1116012" cx="755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981200" x="498475"/>
            <a:ext cy="4144962" cx="755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3350" marL="2286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1pPr>
            <a:lvl2pPr algn="l" rtl="0" marR="0" indent="-142875" marL="457200">
              <a:spcBef>
                <a:spcPts val="600"/>
              </a:spcBef>
              <a:spcAft>
                <a:spcPts val="0"/>
              </a:spcAft>
              <a:buClr>
                <a:srgbClr val="B870B8"/>
              </a:buClr>
              <a:buFont typeface="Rokkitt"/>
              <a:buChar char="■"/>
              <a:defRPr/>
            </a:lvl2pPr>
            <a:lvl3pPr algn="l" rtl="0" marR="0" indent="-142875" marL="6858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3pPr>
            <a:lvl4pPr algn="l" rtl="0" marR="0" indent="-142875" marL="914400">
              <a:spcBef>
                <a:spcPts val="600"/>
              </a:spcBef>
              <a:spcAft>
                <a:spcPts val="0"/>
              </a:spcAft>
              <a:buClr>
                <a:srgbClr val="B870B8"/>
              </a:buClr>
              <a:buFont typeface="Rokkitt"/>
              <a:buChar char="■"/>
              <a:defRPr/>
            </a:lvl4pPr>
            <a:lvl5pPr algn="l" rtl="0" marR="0" indent="-142875" marL="1143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y="6423025" x="67945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y="6423025" x="201611"/>
            <a:ext cy="365125" cx="61229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y="242887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/>
        </p:nvSpPr>
        <p:spPr>
          <a:xfrm>
            <a:off y="282575" x="8210550"/>
            <a:ext cy="1600199" cx="641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/>
          <p:nvPr/>
        </p:nvSpPr>
        <p:spPr>
          <a:xfrm>
            <a:off y="282575" x="8067675"/>
            <a:ext cy="1600199" cx="92074"/>
          </a:xfrm>
          <a:prstGeom prst="rect">
            <a:avLst/>
          </a:prstGeom>
          <a:solidFill>
            <a:srgbClr val="666699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/>
          <p:nvPr/>
        </p:nvSpPr>
        <p:spPr>
          <a:xfrm>
            <a:off y="228600" x="223837"/>
            <a:ext cy="554037" cx="260350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870B8"/>
              </a:buClr>
              <a:buSzPct val="25000"/>
              <a:buFont typeface="Rokkitt"/>
              <a:buNone/>
            </a:pPr>
            <a:r>
              <a:rPr strike="noStrike" u="none" b="1" cap="none" baseline="0" sz="3600" lang="en-US" i="0">
                <a:solidFill>
                  <a:srgbClr val="B870B8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>
            <a:off y="484187" x="498475"/>
            <a:ext cy="1116012" cx="755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981200" x="498475"/>
            <a:ext cy="4144962" cx="755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3350" marL="2286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1pPr>
            <a:lvl2pPr algn="l" rtl="0" marR="0" indent="-142875" marL="457200">
              <a:spcBef>
                <a:spcPts val="600"/>
              </a:spcBef>
              <a:spcAft>
                <a:spcPts val="0"/>
              </a:spcAft>
              <a:buClr>
                <a:srgbClr val="B870B8"/>
              </a:buClr>
              <a:buFont typeface="Rokkitt"/>
              <a:buChar char="■"/>
              <a:defRPr/>
            </a:lvl2pPr>
            <a:lvl3pPr algn="l" rtl="0" marR="0" indent="-142875" marL="6858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3pPr>
            <a:lvl4pPr algn="l" rtl="0" marR="0" indent="-142875" marL="914400">
              <a:spcBef>
                <a:spcPts val="600"/>
              </a:spcBef>
              <a:spcAft>
                <a:spcPts val="0"/>
              </a:spcAft>
              <a:buClr>
                <a:srgbClr val="B870B8"/>
              </a:buClr>
              <a:buFont typeface="Rokkitt"/>
              <a:buChar char="■"/>
              <a:defRPr/>
            </a:lvl4pPr>
            <a:lvl5pPr algn="l" rtl="0" marR="0" indent="-142875" marL="1143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y="6423025" x="67945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y="6423025" x="201611"/>
            <a:ext cy="365125" cx="612298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y="242887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9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/>
        </p:nvSpPr>
        <p:spPr>
          <a:xfrm>
            <a:off y="282575" x="8166100"/>
            <a:ext cy="301624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/>
          <p:nvPr/>
        </p:nvSpPr>
        <p:spPr>
          <a:xfrm>
            <a:off y="3370262" x="3989387"/>
            <a:ext cy="369886" cx="220662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870B8"/>
              </a:buClr>
              <a:buSzPct val="25000"/>
              <a:buFont typeface="Rokkitt"/>
              <a:buNone/>
            </a:pPr>
            <a:r>
              <a:rPr strike="noStrike" u="none" b="1" cap="none" baseline="0" sz="2400" lang="en-US" i="0">
                <a:solidFill>
                  <a:srgbClr val="B870B8"/>
                </a:solidFill>
                <a:latin typeface="Rokkitt"/>
                <a:ea typeface="Rokkitt"/>
                <a:cs typeface="Rokkitt"/>
                <a:sym typeface="Rokkitt"/>
              </a:rPr>
              <a:t>+ </a:t>
            </a:r>
          </a:p>
        </p:txBody>
      </p:sp>
      <p:sp>
        <p:nvSpPr>
          <p:cNvPr id="42" name="Shape 42"/>
          <p:cNvSpPr txBox="1"/>
          <p:nvPr>
            <p:ph type="title"/>
          </p:nvPr>
        </p:nvSpPr>
        <p:spPr>
          <a:xfrm>
            <a:off y="484187" x="498475"/>
            <a:ext cy="1116012" cx="755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l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l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l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l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l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l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l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l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981200" x="498475"/>
            <a:ext cy="4144962" cx="755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3350" marL="2286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1pPr>
            <a:lvl2pPr algn="l" rtl="0" marR="0" indent="-142875" marL="457200">
              <a:spcBef>
                <a:spcPts val="600"/>
              </a:spcBef>
              <a:spcAft>
                <a:spcPts val="0"/>
              </a:spcAft>
              <a:buClr>
                <a:srgbClr val="B870B8"/>
              </a:buClr>
              <a:buFont typeface="Rokkitt"/>
              <a:buChar char="■"/>
              <a:defRPr/>
            </a:lvl2pPr>
            <a:lvl3pPr algn="l" rtl="0" marR="0" indent="-142875" marL="6858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3pPr>
            <a:lvl4pPr algn="l" rtl="0" marR="0" indent="-142875" marL="914400">
              <a:spcBef>
                <a:spcPts val="600"/>
              </a:spcBef>
              <a:spcAft>
                <a:spcPts val="0"/>
              </a:spcAft>
              <a:buClr>
                <a:srgbClr val="B870B8"/>
              </a:buClr>
              <a:buFont typeface="Rokkitt"/>
              <a:buChar char="■"/>
              <a:defRPr/>
            </a:lvl4pPr>
            <a:lvl5pPr algn="l" rtl="0" marR="0" indent="-142875" marL="1143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Rokkitt"/>
              <a:buChar char="■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Rokkitt"/>
              <a:buChar char="•"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y="6423025" x="7391400"/>
            <a:ext cy="365125" cx="1536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y="6423025" x="4191000"/>
            <a:ext cy="365125" cx="300513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y="242887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0" r:id="rId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4"/><Relationship Target="../media/image07.png" Type="http://schemas.openxmlformats.org/officeDocument/2006/relationships/image" Id="rId3"/><Relationship Target="../media/image03.png" Type="http://schemas.openxmlformats.org/officeDocument/2006/relationships/image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304800" x="3429000"/>
            <a:ext cy="58674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Straw Towers </a:t>
            </a:r>
            <a:b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</a:b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Design Challenge</a:t>
            </a:r>
            <a:r>
              <a:rPr sz="3200" lang="en-US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Mr. </a:t>
            </a:r>
            <a:r>
              <a:rPr strike="noStrike" u="none" b="0" cap="none" baseline="0" sz="32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Bertling</a:t>
            </a:r>
            <a:br>
              <a:rPr strike="noStrike" u="none" b="0" cap="none" baseline="0" sz="24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</a:br>
            <a:r>
              <a:rPr strike="noStrike" u="none" b="0" cap="none" baseline="0" sz="24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&amp; </a:t>
            </a:r>
            <a:r>
              <a:rPr sz="3200" lang="en-US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Mrs. </a:t>
            </a:r>
            <a:r>
              <a:rPr strike="noStrike" u="none" b="0" cap="none" baseline="0" sz="32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Leverett</a:t>
            </a:r>
            <a:br>
              <a:rPr strike="noStrike" u="none" b="0" cap="none" baseline="0" sz="24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</a:br>
            <a:r>
              <a:rPr strike="noStrike" u="none" b="0" cap="none" baseline="0" sz="24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Dorothy Hains</a:t>
            </a:r>
            <a:r>
              <a:rPr sz="2400" lang="en-US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’</a:t>
            </a:r>
            <a:r>
              <a:rPr strike="noStrike" u="none" b="0" cap="none" baseline="0" sz="24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 STEM Department</a:t>
            </a:r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3">
            <a:alphaModFix/>
          </a:blip>
          <a:srcRect t="-11077" b="-11077" r="0" l="0"/>
          <a:stretch/>
        </p:blipFill>
        <p:spPr>
          <a:xfrm>
            <a:off y="533400" x="762000"/>
            <a:ext cy="5218112" cx="2846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3340862" x="13470950"/>
            <a:ext cy="1116000" cx="7556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842637" x="13470993"/>
            <a:ext cy="4140300" cx="365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 txBox="1"/>
          <p:nvPr>
            <p:ph idx="2" type="body"/>
          </p:nvPr>
        </p:nvSpPr>
        <p:spPr>
          <a:xfrm>
            <a:off y="4842637" x="17372353"/>
            <a:ext cy="4140300" cx="3657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009075" x="13124875"/>
            <a:ext cy="1790700" cx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161475" x="13277275"/>
            <a:ext cy="1866900" cx="26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313875" x="13429675"/>
            <a:ext cy="1866900" cx="260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574200" x="10893825"/>
            <a:ext cy="1885950" cx="1885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0" name="Shape 120"/>
          <p:cNvGraphicFramePr/>
          <p:nvPr/>
        </p:nvGraphicFramePr>
        <p:xfrm>
          <a:off y="3618675" x="13734475"/>
          <a:ext cy="3000000" cx="3000000"/>
        </p:xfrm>
        <a:graphic>
          <a:graphicData uri="http://schemas.openxmlformats.org/drawingml/2006/table">
            <a:tbl>
              <a:tblPr bandCol="1" bandRow="1">
                <a:noFill/>
                <a:tableStyleId>{EE856276-6AE5-49B3-B1E8-B23FC54B321C}</a:tableStyleId>
              </a:tblPr>
              <a:tblGrid>
                <a:gridCol w="4638675"/>
                <a:gridCol w="4638675"/>
              </a:tblGrid>
              <a:tr h="3086100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3600" lang="en-US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Foreperson</a:t>
                      </a:r>
                    </a:p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sz="1800" lang="en-US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Guide the team in making decisions.</a:t>
                      </a:r>
                    </a:p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sz="1800" lang="en-US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Oversee the building of the tower.</a:t>
                      </a:r>
                    </a:p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R="68575" marB="0" marT="0" anchor="ctr" marL="6857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3600" lang="en-US">
                          <a:solidFill>
                            <a:srgbClr val="00009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Engineer 1</a:t>
                      </a:r>
                    </a:p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sz="1800" lang="en-US">
                          <a:solidFill>
                            <a:srgbClr val="00009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 Straw Tower Blueprints.</a:t>
                      </a:r>
                    </a:p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sz="1800" lang="en-US">
                          <a:solidFill>
                            <a:srgbClr val="00009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Build the tower according to the blueprints.</a:t>
                      </a:r>
                    </a:p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R="68575" marB="0" marT="0" anchor="ctr" marL="6857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086100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3600" lang="en-US">
                          <a:solidFill>
                            <a:srgbClr val="00009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Engineer 2</a:t>
                      </a:r>
                    </a:p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sz="1800" lang="en-US">
                          <a:solidFill>
                            <a:srgbClr val="00009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 Straw Tower Blueprints.</a:t>
                      </a:r>
                    </a:p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sz="1800" lang="en-US">
                          <a:solidFill>
                            <a:srgbClr val="00009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Build the tower according to the blueprints.</a:t>
                      </a:r>
                    </a:p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R="68575" marB="0" marT="0" anchor="ctr" marL="6857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3600" lang="en-US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Financial Manager</a:t>
                      </a:r>
                    </a:p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sz="1800" lang="en-US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Inventory materials.</a:t>
                      </a:r>
                    </a:p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sz="1800" lang="en-US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Distribute and monitor use of materials.</a:t>
                      </a:r>
                    </a:p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2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R="68575" marB="0" marT="0" anchor="ctr" marL="68575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762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Engineering Design Process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838200" x="457200"/>
            <a:ext cy="58674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685800" x="228600"/>
            <a:ext cy="4343400" cx="778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484187" x="498475"/>
            <a:ext cy="1116012" cx="7556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Closing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1981200" x="498475"/>
            <a:ext cy="4144962" cx="7556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Who gets the contract?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484187" x="498475"/>
            <a:ext cy="1116000" cx="7556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981200" x="498475"/>
            <a:ext cy="4145100" cx="7556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484187" x="498475"/>
            <a:ext cy="1116012" cx="7556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Design Challenge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676400" x="498475"/>
            <a:ext cy="4144962" cx="7556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just" rtl="0" lvl="0" marR="0" indent="-228600" marL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Rokkitt"/>
              <a:buNone/>
            </a:pP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   You have been brought together as a team of civil engineers to construct the </a:t>
            </a:r>
            <a:r>
              <a:rPr strike="noStrike" u="none" b="1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tallest</a:t>
            </a: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, most </a:t>
            </a:r>
            <a:r>
              <a:rPr strike="noStrike" u="none" b="1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stable</a:t>
            </a: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 tower. Your team’s design will be competing for a contract awarded by the city. Before you can be awarded the contract, however, you must develop a prototype of the tower you intend to build.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7620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Engineering Design Process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838200" x="457200"/>
            <a:ext cy="58674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dk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1257300" x="631350"/>
            <a:ext cy="4343400" cx="778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78162" x="596125"/>
            <a:ext cy="1116000" cx="7556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Your Task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710225" x="218850"/>
            <a:ext cy="38862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Rokkitt"/>
              <a:buNone/>
            </a:pP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To work together as a team to create the tallest, most stable tower using: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50 straws per team 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z="2800" lang="en-US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Tape</a:t>
            </a:r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78150" x="6103650"/>
            <a:ext cy="6701700" cx="2859599"/>
          </a:xfrm>
          <a:prstGeom prst="roundRect">
            <a:avLst>
              <a:gd fmla="val 8594" name="adj"/>
            </a:avLst>
          </a:prstGeom>
          <a:solidFill>
            <a:srgbClr val="EEEEEE"/>
          </a:solidFill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y="884737" x="7439250"/>
            <a:ext cy="646199" cx="152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okkitt"/>
              <a:buNone/>
            </a:pPr>
            <a:r>
              <a:rPr strike="noStrike" u="none" b="0" cap="none" baseline="0" sz="1800" lang="en-US" i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Eiffel Tower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okkitt"/>
              <a:buNone/>
            </a:pPr>
            <a:r>
              <a:rPr strike="noStrike" u="none" b="0" cap="none" baseline="0" sz="1800" lang="en-US" i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Paris, France</a:t>
            </a: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4">
            <a:alphaModFix/>
          </a:blip>
          <a:srcRect t="0" b="0" r="0" l="0"/>
          <a:stretch/>
        </p:blipFill>
        <p:spPr>
          <a:xfrm>
            <a:off y="2652800" x="1351350"/>
            <a:ext cy="3628799" cx="4643699"/>
          </a:xfrm>
          <a:prstGeom prst="rect">
            <a:avLst/>
          </a:prstGeom>
          <a:solidFill>
            <a:srgbClr val="EEEEEE"/>
          </a:solidFill>
          <a:ln w="88900" cap="sq">
            <a:solidFill>
              <a:srgbClr val="FFFFFF"/>
            </a:solidFill>
            <a:prstDash val="solid"/>
            <a:miter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484187" x="498475"/>
            <a:ext cy="1116012" cx="7556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Time Intervals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981200" x="498475"/>
            <a:ext cy="4144962" cx="7556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5-7 minutes for research and development; brainstorming, talking, communicating, and sketching initial design.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Three 10 minute intervals for construction.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Two minute discussion periods at the end of each building phase.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800" i="0">
              <a:solidFill>
                <a:srgbClr val="595959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484187" x="498475"/>
            <a:ext cy="1116012" cx="7556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Rules For Tower Construction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066800" x="498475"/>
            <a:ext cy="5791200" cx="7556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No taping structure to the floor or table.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Tower must be free standing upon completion. </a:t>
            </a:r>
          </a:p>
          <a:p>
            <a:pPr algn="l" rtl="0" lvl="1" marR="0" indent="-2286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870B8"/>
              </a:buClr>
              <a:buSzPct val="75000"/>
              <a:buFont typeface="Rokkitt"/>
              <a:buChar char="■"/>
            </a:pP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You can’t hold it up!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Each structure will be measured from the base to the highest free standing point.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Each group can ask 2 questions during the building process pertaining to the actual design, process, or rules.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800" i="0">
              <a:solidFill>
                <a:srgbClr val="595959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y="1724525" x="11643900"/>
            <a:ext cy="533399" cx="4267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484187" x="498475"/>
            <a:ext cy="1116012" cx="7556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Example Planning Page</a:t>
            </a: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 t="0" b="0" r="-20272" l="-20272"/>
          <a:stretch/>
        </p:blipFill>
        <p:spPr>
          <a:xfrm>
            <a:off y="1295400" x="-685800"/>
            <a:ext cy="5187950" cx="9456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484187" x="498475"/>
            <a:ext cy="1116012" cx="7556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Alternate Teaching Strategies 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985961" x="228600"/>
            <a:ext cy="4140199" cx="39274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Job Descriptions</a:t>
            </a:r>
          </a:p>
          <a:p>
            <a:pPr algn="l" rtl="0" lvl="1" marR="0" indent="-2286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870B8"/>
              </a:buClr>
              <a:buSzPct val="75000"/>
              <a:buFont typeface="Rokkitt"/>
              <a:buChar char="■"/>
            </a:pPr>
            <a:r>
              <a:rPr strike="noStrike" u="none" b="0" cap="none" baseline="0" sz="28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Describes a specific job for each team member in order to utilize time more efficiently and to prevent arguments. 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800" i="0">
              <a:solidFill>
                <a:srgbClr val="595959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08" name="Shape 108"/>
          <p:cNvSpPr txBox="1"/>
          <p:nvPr>
            <p:ph idx="2" type="body"/>
          </p:nvPr>
        </p:nvSpPr>
        <p:spPr>
          <a:xfrm>
            <a:off y="1219200" x="4156075"/>
            <a:ext cy="5486399" cx="4038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Rokkitt"/>
              <a:buNone/>
            </a:pPr>
            <a:r>
              <a:rPr strike="noStrike" u="none" b="1" cap="none" baseline="0" sz="14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Foreperson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14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Guide the team in making decisions.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14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Oversee the building of the tower.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Rokkitt"/>
              <a:buNone/>
            </a:pPr>
            <a:r>
              <a:rPr strike="noStrike" u="none" b="1" cap="none" baseline="0" sz="14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Engineer 1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14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Draw Straw Tower Blueprints.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14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Build the tower according to the blueprints.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Rokkitt"/>
              <a:buNone/>
            </a:pPr>
            <a:r>
              <a:rPr strike="noStrike" u="none" b="1" cap="none" baseline="0" sz="14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Engineer 2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14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Draw Straw Tower Blueprints.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14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Build the tower according to the blueprints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Rokkitt"/>
              <a:buNone/>
            </a:pPr>
            <a:r>
              <a:rPr strike="noStrike" u="none" b="1" cap="none" baseline="0" sz="14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Financial Manager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14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Inventory materials.</a:t>
            </a:r>
          </a:p>
          <a:p>
            <a:pPr algn="l" rtl="0" lvl="0" marR="0" indent="-2286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Rokkitt"/>
              <a:buChar char="■"/>
            </a:pPr>
            <a:r>
              <a:rPr strike="noStrike" u="none" b="0" cap="none" baseline="0" sz="14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Distribute and monitor use of materials.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Advantage">
  <a:themeElements>
    <a:clrScheme name="Advantage">
      <a:dk1>
        <a:srgbClr val="000000"/>
      </a:dk1>
      <a:lt1>
        <a:srgbClr val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4_Advantage">
  <a:themeElements>
    <a:clrScheme name="Advantage">
      <a:dk1>
        <a:srgbClr val="000000"/>
      </a:dk1>
      <a:lt1>
        <a:srgbClr val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5.xml><?xml version="1.0" encoding="utf-8"?>
<a:theme xmlns:a="http://schemas.openxmlformats.org/drawingml/2006/main" xmlns:r="http://schemas.openxmlformats.org/officeDocument/2006/relationships" name="6_Advantage">
  <a:themeElements>
    <a:clrScheme name="Advantage">
      <a:dk1>
        <a:srgbClr val="000000"/>
      </a:dk1>
      <a:lt1>
        <a:srgbClr val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2_Advantage">
  <a:themeElements>
    <a:clrScheme name="Advantage">
      <a:dk1>
        <a:srgbClr val="000000"/>
      </a:dk1>
      <a:lt1>
        <a:srgbClr val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