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21B89303-E948-4008-86AC-D1BFA8869B18}">
  <a:tblStyle styleName="Table_0" styleId="{21B89303-E948-4008-86AC-D1BFA8869B18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  <a:tblStyle styleName="Table_1" styleId="{CC98718D-DBE0-4B5A-93E0-BDAB9876FF3D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4.png" Type="http://schemas.openxmlformats.org/officeDocument/2006/relationships/image" Id="rId4"/><Relationship Target="../media/image06.png" Type="http://schemas.openxmlformats.org/officeDocument/2006/relationships/image" Id="rId3"/><Relationship Target="../media/image00.png" Type="http://schemas.openxmlformats.org/officeDocument/2006/relationships/image" Id="rId6"/><Relationship Target="../media/image01.png" Type="http://schemas.openxmlformats.org/officeDocument/2006/relationships/image" Id="rId5"/><Relationship Target="../media/image08.png" Type="http://schemas.openxmlformats.org/officeDocument/2006/relationships/image" Id="rId7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4"/><Relationship Target="../media/image07.png" Type="http://schemas.openxmlformats.org/officeDocument/2006/relationships/image" Id="rId3"/><Relationship Target="../media/image03.png" Type="http://schemas.openxmlformats.org/officeDocument/2006/relationships/image" Id="rId6"/><Relationship Target="../media/image09.png" Type="http://schemas.openxmlformats.org/officeDocument/2006/relationships/image" Id="rId5"/><Relationship Target="../media/image05.png" Type="http://schemas.openxmlformats.org/officeDocument/2006/relationships/image" Id="rId7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3" name="Shape 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52400" x="152400"/>
            <a:ext cy="501475" cx="1108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61918" x="2784950"/>
            <a:ext cy="437265" cx="1057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152389" x="4666675"/>
            <a:ext cy="457199" cx="10578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1602425" x="106975"/>
            <a:ext cy="461970" cx="1057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hape 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y="1706559" x="4740472"/>
            <a:ext cy="402500" cx="980025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Shape 28"/>
          <p:cNvSpPr txBox="1"/>
          <p:nvPr/>
        </p:nvSpPr>
        <p:spPr>
          <a:xfrm>
            <a:off y="653875" x="35500"/>
            <a:ext cy="457200" cx="2711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What is the problem?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What are the constraints</a:t>
            </a:r>
          </a:p>
        </p:txBody>
      </p:sp>
      <p:sp>
        <p:nvSpPr>
          <p:cNvPr id="29" name="Shape 29"/>
          <p:cNvSpPr/>
          <p:nvPr/>
        </p:nvSpPr>
        <p:spPr>
          <a:xfrm>
            <a:off y="490474" x="6641728"/>
            <a:ext cy="1513692" cx="98019"/>
          </a:xfrm>
          <a:prstGeom prst="flowChartProcess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>
            <a:off y="490474" x="7151357"/>
            <a:ext cy="1513692" cx="98019"/>
          </a:xfrm>
          <a:prstGeom prst="flowChartProcess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>
            <a:off y="490481" x="7662927"/>
            <a:ext cy="1513692" cx="98019"/>
          </a:xfrm>
          <a:prstGeom prst="flowChartProcess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>
            <a:off y="490481" x="8174503"/>
            <a:ext cy="1513692" cx="98019"/>
          </a:xfrm>
          <a:prstGeom prst="flowChartProcess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y="490481" x="8746080"/>
            <a:ext cy="1513692" cx="98019"/>
          </a:xfrm>
          <a:prstGeom prst="flowChartProcess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>
            <a:off y="490481" x="6132100"/>
            <a:ext cy="1513692" cx="98019"/>
          </a:xfrm>
          <a:prstGeom prst="flowChartProcess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35" name="Shape 35"/>
          <p:cNvGraphicFramePr/>
          <p:nvPr/>
        </p:nvGraphicFramePr>
        <p:xfrm>
          <a:off y="2109059" x="106962"/>
          <a:ext cy="3000000" cx="3000000"/>
        </p:xfrm>
        <a:graphic>
          <a:graphicData uri="http://schemas.openxmlformats.org/drawingml/2006/table">
            <a:tbl>
              <a:tblPr>
                <a:noFill/>
                <a:tableStyleId>{21B89303-E948-4008-86AC-D1BFA8869B18}</a:tableStyleId>
              </a:tblPr>
              <a:tblGrid>
                <a:gridCol w="963200"/>
                <a:gridCol w="1539375"/>
                <a:gridCol w="549550"/>
                <a:gridCol w="637250"/>
                <a:gridCol w="553750"/>
                <a:gridCol w="545450"/>
                <a:gridCol w="4141500"/>
              </a:tblGrid>
              <a:tr h="56435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b="1" sz="900" lang="en"/>
                        <a:t>Hypothesis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Trial 1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Trial 2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Trial 3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Trial 4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b="1" sz="800" lang="en"/>
                        <a:t>Observation &amp; thoughts on changes to improve distance and flight stability of straw rocket.</a:t>
                      </a:r>
                    </a:p>
                  </a:txBody>
                  <a:tcPr marR="91425" marB="91425" marT="91425" anchor="ctr" marL="91425"/>
                </a:tc>
              </a:tr>
              <a:tr h="555325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b="1" sz="1100" lang="en"/>
                        <a:t>Distance in ft &amp; in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</a:tr>
              <a:tr h="555325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b="1" sz="1100" lang="en"/>
                        <a:t>Number of fins size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</a:tr>
              <a:tr h="555325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b="1" sz="1100" lang="en"/>
                        <a:t>Cone Shape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</a:tr>
              <a:tr h="653675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b="1" sz="1100" lang="en"/>
                        <a:t>Rocket Body Length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  <p:sp>
        <p:nvSpPr>
          <p:cNvPr id="36" name="Shape 36"/>
          <p:cNvSpPr txBox="1"/>
          <p:nvPr/>
        </p:nvSpPr>
        <p:spPr>
          <a:xfrm>
            <a:off y="0" x="7340225"/>
            <a:ext cy="300599" cx="2605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000" lang="en"/>
              <a:t>Name: _________________</a:t>
            </a:r>
          </a:p>
        </p:txBody>
      </p:sp>
      <p:sp>
        <p:nvSpPr>
          <p:cNvPr id="37" name="Shape 37"/>
          <p:cNvSpPr/>
          <p:nvPr/>
        </p:nvSpPr>
        <p:spPr>
          <a:xfrm>
            <a:off y="885350" x="5750600"/>
            <a:ext cy="143400" cx="1601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>
            <a:off y="885350" x="6355825"/>
            <a:ext cy="143400" cx="1601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>
            <a:off y="885350" x="6865450"/>
            <a:ext cy="143400" cx="1601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>
            <a:off y="885350" x="7376050"/>
            <a:ext cy="143400" cx="1601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/>
        </p:nvSpPr>
        <p:spPr>
          <a:xfrm>
            <a:off y="885350" x="7887625"/>
            <a:ext cy="143400" cx="1601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/>
          <p:nvPr/>
        </p:nvSpPr>
        <p:spPr>
          <a:xfrm>
            <a:off y="885350" x="8429200"/>
            <a:ext cy="143400" cx="1601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52400" x="152400"/>
            <a:ext cy="501475" cx="1108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Shape 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61918" x="2784950"/>
            <a:ext cy="437265" cx="1057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Shape 4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92739" x="4110175"/>
            <a:ext cy="457199" cx="1057891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Shape 5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1602425" x="106975"/>
            <a:ext cy="461970" cx="1057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y="1706559" x="4179672"/>
            <a:ext cy="402500" cx="980025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Shape 52"/>
          <p:cNvSpPr txBox="1"/>
          <p:nvPr/>
        </p:nvSpPr>
        <p:spPr>
          <a:xfrm>
            <a:off y="653875" x="35500"/>
            <a:ext cy="457200" cx="2711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What is the problem?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What are the constraints?</a:t>
            </a:r>
          </a:p>
        </p:txBody>
      </p:sp>
      <p:sp>
        <p:nvSpPr>
          <p:cNvPr id="53" name="Shape 53"/>
          <p:cNvSpPr/>
          <p:nvPr/>
        </p:nvSpPr>
        <p:spPr>
          <a:xfrm>
            <a:off y="490474" x="5978541"/>
            <a:ext cy="1513692" cx="98019"/>
          </a:xfrm>
          <a:prstGeom prst="flowChartProcess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900" lang="en"/>
              <a:t>Rocket Body</a:t>
            </a:r>
          </a:p>
        </p:txBody>
      </p:sp>
      <p:sp>
        <p:nvSpPr>
          <p:cNvPr id="54" name="Shape 54"/>
          <p:cNvSpPr/>
          <p:nvPr/>
        </p:nvSpPr>
        <p:spPr>
          <a:xfrm>
            <a:off y="490474" x="7000395"/>
            <a:ext cy="1513692" cx="98019"/>
          </a:xfrm>
          <a:prstGeom prst="flowChartProcess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/>
          <p:nvPr/>
        </p:nvSpPr>
        <p:spPr>
          <a:xfrm>
            <a:off y="490481" x="7587452"/>
            <a:ext cy="1513692" cx="98019"/>
          </a:xfrm>
          <a:prstGeom prst="flowChartProcess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>
            <a:off y="490481" x="8212241"/>
            <a:ext cy="1513692" cx="98019"/>
          </a:xfrm>
          <a:prstGeom prst="flowChartProcess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>
            <a:off y="490481" x="8837030"/>
            <a:ext cy="1513692" cx="98019"/>
          </a:xfrm>
          <a:prstGeom prst="flowChartProcess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58" name="Shape 58"/>
          <p:cNvGraphicFramePr/>
          <p:nvPr/>
        </p:nvGraphicFramePr>
        <p:xfrm>
          <a:off y="2109059" x="106962"/>
          <a:ext cy="3000000" cx="3000000"/>
        </p:xfrm>
        <a:graphic>
          <a:graphicData uri="http://schemas.openxmlformats.org/drawingml/2006/table">
            <a:tbl>
              <a:tblPr>
                <a:noFill/>
                <a:tableStyleId>{CC98718D-DBE0-4B5A-93E0-BDAB9876FF3D}</a:tableStyleId>
              </a:tblPr>
              <a:tblGrid>
                <a:gridCol w="963200"/>
                <a:gridCol w="1539375"/>
                <a:gridCol w="549550"/>
                <a:gridCol w="637250"/>
                <a:gridCol w="553750"/>
                <a:gridCol w="545450"/>
                <a:gridCol w="4141500"/>
              </a:tblGrid>
              <a:tr h="56435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900" lang="en"/>
                        <a:t>Hypothesis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Trial 1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Trial 2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Trial 3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Trial 4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800" lang="en"/>
                        <a:t>Observation &amp; thoughts on changes to improve distance and flight stability of straw rocket.</a:t>
                      </a:r>
                    </a:p>
                  </a:txBody>
                  <a:tcPr marR="91425" marB="91425" marT="91425" anchor="ctr" marL="91425"/>
                </a:tc>
              </a:tr>
              <a:tr h="555325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b="1" sz="1100" lang="en"/>
                        <a:t>Distance in ft &amp; in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</a:tr>
              <a:tr h="555325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b="1" sz="1100" lang="en"/>
                        <a:t>Number of fins size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</a:tr>
              <a:tr h="555325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b="1" sz="1100" lang="en"/>
                        <a:t>Cone Shape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</a:tr>
              <a:tr h="653675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b="1" sz="1100" lang="en"/>
                        <a:t>Rocket Body Length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  <p:sp>
        <p:nvSpPr>
          <p:cNvPr id="59" name="Shape 59"/>
          <p:cNvSpPr txBox="1"/>
          <p:nvPr/>
        </p:nvSpPr>
        <p:spPr>
          <a:xfrm>
            <a:off y="92750" x="1328250"/>
            <a:ext cy="320399" cx="1521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000" lang="en"/>
              <a:t>Name: _________________</a:t>
            </a:r>
          </a:p>
        </p:txBody>
      </p:sp>
      <p:sp>
        <p:nvSpPr>
          <p:cNvPr id="60" name="Shape 60"/>
          <p:cNvSpPr/>
          <p:nvPr/>
        </p:nvSpPr>
        <p:spPr>
          <a:xfrm>
            <a:off y="885350" x="6617350"/>
            <a:ext cy="143400" cx="1601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/>
          <p:nvPr/>
        </p:nvSpPr>
        <p:spPr>
          <a:xfrm>
            <a:off y="885350" x="7300575"/>
            <a:ext cy="143400" cx="1601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/>
          <p:nvPr/>
        </p:nvSpPr>
        <p:spPr>
          <a:xfrm>
            <a:off y="885350" x="7887625"/>
            <a:ext cy="143400" cx="1601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>
            <a:off y="885350" x="8474675"/>
            <a:ext cy="143400" cx="1601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>
            <a:off y="967675" x="5580825"/>
            <a:ext cy="143400" cx="1601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5" name="Shape 65"/>
          <p:cNvCxnSpPr/>
          <p:nvPr/>
        </p:nvCxnSpPr>
        <p:spPr>
          <a:xfrm>
            <a:off y="1281650" x="4553250"/>
            <a:ext cy="564899" cx="1298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66" name="Shape 66"/>
          <p:cNvCxnSpPr/>
          <p:nvPr/>
        </p:nvCxnSpPr>
        <p:spPr>
          <a:xfrm rot="10800000" flipH="1">
            <a:off y="550074" x="4502675"/>
            <a:ext cy="444900" cx="1361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67" name="Shape 67"/>
          <p:cNvSpPr txBox="1"/>
          <p:nvPr/>
        </p:nvSpPr>
        <p:spPr>
          <a:xfrm>
            <a:off y="967675" x="3442650"/>
            <a:ext cy="244500" cx="173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900" lang="en"/>
              <a:t>What do you need to add to make a rocket?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y="141094" x="5851650"/>
            <a:ext cy="244500" cx="49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900" lang="en"/>
              <a:t>Top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y="1898300" x="5830750"/>
            <a:ext cy="244500" cx="786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900" lang="en"/>
              <a:t>Bottom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