
<file path=[Content_Types].xml><?xml version="1.0" encoding="utf-8"?>
<Types xmlns="http://schemas.openxmlformats.org/package/2006/content-types"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 showSpecialPlsOnTitleSld="0" firstSlideNum="0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3EF00B30-425A-4E23-95F8-BCD5D17328B8}">
  <a:tblStyle styleName="Table_0" styleId="{3EF00B30-425A-4E23-95F8-BCD5D17328B8}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insideV>
        </a:tcBdr>
      </a:tcStyle>
    </a:wholeTbl>
  </a:tblStyle>
  <a:tblStyle styleName="Table_1" styleId="{23BEE302-0023-450D-B46D-B9A1F761845B}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insideV>
        </a:tcBdr>
      </a:tcStyle>
    </a:wholeTbl>
  </a:tblStyle>
  <a:tblStyle styleName="Table_2" styleId="{438E27C2-3E44-4BE9-B579-4174A14DB27F}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Target="slides/slide14.xml" Type="http://schemas.openxmlformats.org/officeDocument/2006/relationships/slide" Id="rId19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16.xml" Type="http://schemas.openxmlformats.org/officeDocument/2006/relationships/slide" Id="rId21"/><Relationship Target="presProps.xml" Type="http://schemas.openxmlformats.org/officeDocument/2006/relationships/presProps" Id="rId2"/><Relationship Target="slides/slide7.xml" Type="http://schemas.openxmlformats.org/officeDocument/2006/relationships/slide" Id="rId12"/><Relationship Target="slides/slide8.xml" Type="http://schemas.openxmlformats.org/officeDocument/2006/relationships/slide" Id="rId13"/><Relationship Target="theme/theme3.xml" Type="http://schemas.openxmlformats.org/officeDocument/2006/relationships/theme" Id="rId1"/><Relationship Target="slideMasters/slideMaster1.xml" Type="http://schemas.openxmlformats.org/officeDocument/2006/relationships/slideMaster" Id="rId4"/><Relationship Target="slides/slide5.xml" Type="http://schemas.openxmlformats.org/officeDocument/2006/relationships/slide" Id="rId10"/><Relationship Target="tableStyles.xml" Type="http://schemas.openxmlformats.org/officeDocument/2006/relationships/tableStyles" Id="rId3"/><Relationship Target="slides/slide6.xml" Type="http://schemas.openxmlformats.org/officeDocument/2006/relationships/slide" Id="rId11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2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" name="Shape 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" name="Shape 2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9" name="Shape 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6" name="Shape 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3" name="Shape 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6" name="Shape 1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1" name="Shape 1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7" name="Shape 1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3" name="Shape 1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1" name="Shape 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" name="Shape 3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7" name="Shape 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" name="Shape 3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2" name="Shape 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" name="Shape 4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8" name="Shape 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" name="Shape 4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4" name="Shape 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" name="Shape 5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0" name="Shape 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6" name="Shape 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2" name="Shape 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 txBox="1"/>
          <p:nvPr>
            <p:ph type="ctrTitle"/>
          </p:nvPr>
        </p:nvSpPr>
        <p:spPr>
          <a:xfrm>
            <a:off y="1583342" x="685800"/>
            <a:ext cy="1159856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9" name="Shape 9"/>
          <p:cNvSpPr txBox="1"/>
          <p:nvPr>
            <p:ph idx="1" type="subTitle"/>
          </p:nvPr>
        </p:nvSpPr>
        <p:spPr>
          <a:xfrm>
            <a:off y="2840053" x="685800"/>
            <a:ext cy="784737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0" name="Shape 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y="1200150" x="457200"/>
            <a:ext cy="372568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y="1200150" x="457200"/>
            <a:ext cy="3725680" cx="3994525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2" type="body"/>
          </p:nvPr>
        </p:nvSpPr>
        <p:spPr>
          <a:xfrm>
            <a:off y="1200150" x="4692273"/>
            <a:ext cy="3725680" cx="3994525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9" name="Shape 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" name="Shape 20"/>
          <p:cNvSpPr txBox="1"/>
          <p:nvPr>
            <p:ph idx="1" type="body"/>
          </p:nvPr>
        </p:nvSpPr>
        <p:spPr>
          <a:xfrm>
            <a:off y="4406309" x="457200"/>
            <a:ext cy="51952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1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72568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7.pn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pn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pn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3.png" Type="http://schemas.openxmlformats.org/officeDocument/2006/relationships/image" Id="rId4"/><Relationship Target="../media/image00.png" Type="http://schemas.openxmlformats.org/officeDocument/2006/relationships/image" Id="rId3"/><Relationship Target="../media/image02.png" Type="http://schemas.openxmlformats.org/officeDocument/2006/relationships/image" Id="rId6"/><Relationship Target="../media/image01.png" Type="http://schemas.openxmlformats.org/officeDocument/2006/relationships/image" Id="rId5"/><Relationship Target="../media/image04.png" Type="http://schemas.openxmlformats.org/officeDocument/2006/relationships/image" Id="rId7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://dhstem.weebly.com/" Type="http://schemas.openxmlformats.org/officeDocument/2006/relationships/hyperlink" TargetMode="External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" name="Shape 23"/>
          <p:cNvSpPr txBox="1"/>
          <p:nvPr>
            <p:ph type="ctrTitle"/>
          </p:nvPr>
        </p:nvSpPr>
        <p:spPr>
          <a:xfrm>
            <a:off y="1583342" x="685800"/>
            <a:ext cy="1159856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Water Wheel</a:t>
            </a:r>
          </a:p>
        </p:txBody>
      </p:sp>
      <p:sp>
        <p:nvSpPr>
          <p:cNvPr id="24" name="Shape 24"/>
          <p:cNvSpPr txBox="1"/>
          <p:nvPr>
            <p:ph idx="1" type="subTitle"/>
          </p:nvPr>
        </p:nvSpPr>
        <p:spPr>
          <a:xfrm>
            <a:off y="2840053" x="685800"/>
            <a:ext cy="784737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By: Dorothy Hains STEM Department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" fill="hold" presetSubtype="8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" fill="hold" presetSubtype="8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" name="Shape 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Vocabulary</a:t>
            </a:r>
          </a:p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Hydroelectric: </a:t>
            </a:r>
            <a:r>
              <a:rPr sz="2400" lang="en"/>
              <a:t>Electricity produced by moving water.</a:t>
            </a:r>
          </a:p>
        </p:txBody>
      </p:sp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107200" x="4538325"/>
            <a:ext cy="2818651" cx="3758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" fill="hold" presetSubtype="8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" fill="hold" presetSubtype="8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" name="Shape 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Vocabulary</a:t>
            </a:r>
          </a:p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y="1200150" x="457200"/>
            <a:ext cy="3725699" cx="41583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u="sng" b="1" lang="en"/>
              <a:t>Force</a:t>
            </a:r>
            <a:r>
              <a:rPr lang="en"/>
              <a:t>: A push or pull on an object that results in a change of direction and/or speed. 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83500" x="4381500"/>
            <a:ext cy="4762500" cx="476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" fill="hold" presetSubtype="8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" fill="hold" presetSubtype="8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35700" x="391950"/>
            <a:ext cy="4707700" cx="84346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" fill="hold" presetSubtype="8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graphicFrame>
        <p:nvGraphicFramePr>
          <p:cNvPr id="97" name="Shape 97"/>
          <p:cNvGraphicFramePr/>
          <p:nvPr/>
        </p:nvGraphicFramePr>
        <p:xfrm>
          <a:off y="0" x="53250"/>
          <a:ext cy="3000000" cx="3000000"/>
        </p:xfrm>
        <a:graphic>
          <a:graphicData uri="http://schemas.openxmlformats.org/drawingml/2006/table">
            <a:tbl>
              <a:tblPr>
                <a:noFill/>
                <a:tableStyleId>{23BEE302-0023-450D-B46D-B9A1F761845B}</a:tableStyleId>
              </a:tblPr>
              <a:tblGrid>
                <a:gridCol w="1807750"/>
                <a:gridCol w="1807750"/>
                <a:gridCol w="1807750"/>
                <a:gridCol w="1807750"/>
                <a:gridCol w="1807750"/>
              </a:tblGrid>
              <a:tr h="784525"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R="91425" marB="91425" marT="91425" marL="91425"/>
                </a:tc>
              </a:tr>
              <a:tr h="4285075"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What is the problem? ________________________________________________________________</a:t>
                      </a:r>
                    </a:p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u="sng" b="1" lang="en"/>
                        <a:t>Design Criteria:</a:t>
                      </a:r>
                    </a:p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What must your product do? ________________________________________________________________</a:t>
                      </a:r>
                    </a:p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What are the constraints? ________________________________________________________________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How are you going to solve the problem? 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Diagram: </a:t>
                      </a:r>
                    </a:p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Materials:</a:t>
                      </a:r>
                    </a:p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&gt; ______________</a:t>
                      </a:r>
                    </a:p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&gt; ______________</a:t>
                      </a:r>
                    </a:p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&gt; ______________</a:t>
                      </a:r>
                    </a:p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&gt; ______________</a:t>
                      </a:r>
                    </a:p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&gt; ______________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Observation: ________________________________________________________________________________________________________________________________</a:t>
                      </a:r>
                    </a:p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Results:</a:t>
                      </a:r>
                    </a:p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________________________________________________________________________________________________________________________________________________________________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What can be done to improve the design? </a:t>
                      </a:r>
                    </a:p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________________________________________________________________________________________________________________________________</a:t>
                      </a:r>
                    </a:p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Diagram:</a:t>
                      </a:r>
                    </a:p>
                  </a:txBody>
                  <a:tcPr marR="91425" marB="91425" marT="91425" marL="91425"/>
                </a:tc>
              </a:tr>
            </a:tbl>
          </a:graphicData>
        </a:graphic>
      </p:graphicFrame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72925" x="106200"/>
            <a:ext cy="661538" cx="157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56078" x="1911575"/>
            <a:ext cy="688200" cx="1665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59599" x="3740100"/>
            <a:ext cy="688200" cx="166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y="56075" x="5568625"/>
            <a:ext cy="688199" cx="1575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y="59600" x="7416325"/>
            <a:ext cy="688200" cx="16756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" name="Shape 103"/>
          <p:cNvCxnSpPr/>
          <p:nvPr/>
        </p:nvCxnSpPr>
        <p:spPr>
          <a:xfrm>
            <a:off y="26550" x="5478600"/>
            <a:ext cy="965999" cx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  <p:sp>
        <p:nvSpPr>
          <p:cNvPr id="104" name="Shape 104"/>
          <p:cNvSpPr/>
          <p:nvPr/>
        </p:nvSpPr>
        <p:spPr>
          <a:xfrm>
            <a:off y="1342362" x="3877125"/>
            <a:ext cy="756000" cx="749699"/>
          </a:xfrm>
          <a:prstGeom prst="ellipse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05" name="Shape 105"/>
          <p:cNvCxnSpPr/>
          <p:nvPr/>
        </p:nvCxnSpPr>
        <p:spPr>
          <a:xfrm rot="10800000">
            <a:off y="1720375" x="4836074"/>
            <a:ext cy="0" cx="4599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  <p:sp>
        <p:nvSpPr>
          <p:cNvPr id="106" name="Shape 106"/>
          <p:cNvSpPr/>
          <p:nvPr/>
        </p:nvSpPr>
        <p:spPr>
          <a:xfrm>
            <a:off y="1237375" x="4980075"/>
            <a:ext cy="965999" cx="171900"/>
          </a:xfrm>
          <a:prstGeom prst="rect">
            <a:avLst/>
          </a:prstGeom>
          <a:solidFill>
            <a:srgbClr val="F3F3F3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/>
          <p:nvPr/>
        </p:nvSpPr>
        <p:spPr>
          <a:xfrm>
            <a:off y="2417912" x="3877125"/>
            <a:ext cy="756000" cx="749699"/>
          </a:xfrm>
          <a:prstGeom prst="ellipse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08" name="Shape 108"/>
          <p:cNvCxnSpPr/>
          <p:nvPr/>
        </p:nvCxnSpPr>
        <p:spPr>
          <a:xfrm rot="10800000">
            <a:off y="2795925" x="4836074"/>
            <a:ext cy="0" cx="4599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  <p:sp>
        <p:nvSpPr>
          <p:cNvPr id="109" name="Shape 109"/>
          <p:cNvSpPr/>
          <p:nvPr/>
        </p:nvSpPr>
        <p:spPr>
          <a:xfrm>
            <a:off y="2312925" x="4980075"/>
            <a:ext cy="965999" cx="171900"/>
          </a:xfrm>
          <a:prstGeom prst="rect">
            <a:avLst/>
          </a:prstGeom>
          <a:solidFill>
            <a:srgbClr val="F3F3F3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0" name="Shape 110"/>
          <p:cNvSpPr/>
          <p:nvPr/>
        </p:nvSpPr>
        <p:spPr>
          <a:xfrm>
            <a:off y="1673725" x="4211625"/>
            <a:ext cy="93299" cx="80700"/>
          </a:xfrm>
          <a:prstGeom prst="ellipse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1" name="Shape 111"/>
          <p:cNvSpPr/>
          <p:nvPr/>
        </p:nvSpPr>
        <p:spPr>
          <a:xfrm>
            <a:off y="2749275" x="4211625"/>
            <a:ext cy="93299" cx="80700"/>
          </a:xfrm>
          <a:prstGeom prst="ellipse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2" name="Shape 112"/>
          <p:cNvSpPr/>
          <p:nvPr/>
        </p:nvSpPr>
        <p:spPr>
          <a:xfrm>
            <a:off y="3823887" x="7524350"/>
            <a:ext cy="756000" cx="749699"/>
          </a:xfrm>
          <a:prstGeom prst="ellipse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3" name="Shape 113"/>
          <p:cNvSpPr/>
          <p:nvPr/>
        </p:nvSpPr>
        <p:spPr>
          <a:xfrm>
            <a:off y="4155250" x="7858850"/>
            <a:ext cy="93299" cx="80700"/>
          </a:xfrm>
          <a:prstGeom prst="ellipse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14" name="Shape 114"/>
          <p:cNvCxnSpPr/>
          <p:nvPr/>
        </p:nvCxnSpPr>
        <p:spPr>
          <a:xfrm rot="10800000">
            <a:off y="4201900" x="8430149"/>
            <a:ext cy="0" cx="4599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  <p:sp>
        <p:nvSpPr>
          <p:cNvPr id="115" name="Shape 115"/>
          <p:cNvSpPr/>
          <p:nvPr/>
        </p:nvSpPr>
        <p:spPr>
          <a:xfrm>
            <a:off y="3718900" x="8574150"/>
            <a:ext cy="965999" cx="171900"/>
          </a:xfrm>
          <a:prstGeom prst="rect">
            <a:avLst/>
          </a:prstGeom>
          <a:solidFill>
            <a:srgbClr val="F3F3F3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graphicFrame>
        <p:nvGraphicFramePr>
          <p:cNvPr id="120" name="Shape 120"/>
          <p:cNvGraphicFramePr/>
          <p:nvPr/>
        </p:nvGraphicFramePr>
        <p:xfrm>
          <a:off y="56000" x="33200"/>
          <a:ext cy="3000000" cx="3000000"/>
        </p:xfrm>
        <a:graphic>
          <a:graphicData uri="http://schemas.openxmlformats.org/drawingml/2006/table">
            <a:tbl>
              <a:tblPr>
                <a:noFill/>
                <a:tableStyleId>{438E27C2-3E44-4BE9-B579-4174A14DB27F}</a:tableStyleId>
              </a:tblPr>
              <a:tblGrid>
                <a:gridCol w="2269450"/>
                <a:gridCol w="2269450"/>
                <a:gridCol w="2269450"/>
                <a:gridCol w="2269450"/>
              </a:tblGrid>
              <a:tr h="562125"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u="sng" b="1" lang="en"/>
                        <a:t>Essential Question</a:t>
                      </a:r>
                    </a:p>
                  </a:txBody>
                  <a:tcPr marR="91425" marB="91425" marT="91425" anchor="ctr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u="sng" b="1" lang="en"/>
                        <a:t>Hypothesis </a:t>
                      </a:r>
                    </a:p>
                  </a:txBody>
                  <a:tcPr marR="91425" marB="91425" marT="91425" anchor="ctr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u="sng" b="1" lang="en"/>
                        <a:t>Vocabulary </a:t>
                      </a:r>
                    </a:p>
                  </a:txBody>
                  <a:tcPr marR="91425" marB="91425" marT="91425" anchor="ctr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u="sng" b="1" lang="en"/>
                        <a:t>Design Budget</a:t>
                      </a:r>
                    </a:p>
                  </a:txBody>
                  <a:tcPr marR="91425" marB="91425" marT="91425" anchor="ctr" marL="91425"/>
                </a:tc>
              </a:tr>
              <a:tr h="4475750"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________________________________________________________________________________________________________________________________________________________________________________________________________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________________________________________________________________________________________________________________________________________________________________________________________________________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____________________</a:t>
                      </a:r>
                    </a:p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____________________________________________________________________________________________________________________________________________________________________________________</a:t>
                      </a:r>
                    </a:p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________________________________________________________________________________________________________________________________________________________________________________________________________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Total Budget: $1000 </a:t>
                      </a:r>
                    </a:p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200"/>
                    </a:p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/>
                        <a:t>Inch of tape: $25 </a:t>
                      </a:r>
                    </a:p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200"/>
                    </a:p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/>
                        <a:t>Paper Plate: $300</a:t>
                      </a:r>
                    </a:p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200"/>
                    </a:p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/>
                        <a:t>We will need____inches of tape at a cost of $_______</a:t>
                      </a:r>
                    </a:p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200"/>
                    </a:p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/>
                        <a:t>Axel Pencil: $150</a:t>
                      </a:r>
                    </a:p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/>
                        <a:t>Scissors: $25</a:t>
                      </a:r>
                    </a:p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/>
                        <a:t>Ruler: </a:t>
                      </a:r>
                      <a:r>
                        <a:rPr sz="1200" lang="en">
                          <a:solidFill>
                            <a:schemeClr val="dk1"/>
                          </a:solidFill>
                        </a:rPr>
                        <a:t>$25</a:t>
                      </a:r>
                      <a:r>
                        <a:rPr sz="1200" lang="en"/>
                        <a:t> </a:t>
                      </a:r>
                    </a:p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200"/>
                    </a:p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Total Spent: $_________</a:t>
                      </a:r>
                    </a:p>
                  </a:txBody>
                  <a:tcPr marR="91425" marB="91425" marT="91425" marL="91425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How to make a water wheel</a:t>
            </a:r>
          </a:p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Step 1: 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" fill="hold" presetSubtype="8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" fill="hold" presetSubtype="8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Closing </a:t>
            </a:r>
          </a:p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u="sng" b="1" lang="en"/>
              <a:t>Essential Question: 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/>
              <a:t>What is an effective water wheel design?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" fill="hold" presetSubtype="8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" fill="hold" presetSubtype="8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" name="Shape 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Table of contents </a:t>
            </a:r>
          </a:p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Straw Tower: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Making a Dome: 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Straw Rockets:</a:t>
            </a:r>
          </a:p>
          <a:p>
            <a:pPr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Water Wheel: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" fill="hold" presetSubtype="8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" fill="hold" presetSubtype="8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" name="Shape 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dhSTEM.weebly.com</a:t>
            </a:r>
          </a:p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u="sng" lang="en">
                <a:solidFill>
                  <a:schemeClr val="hlink"/>
                </a:solidFill>
                <a:hlinkClick r:id="rId3"/>
              </a:rPr>
              <a:t>Link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" fill="hold" presetSubtype="8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" fill="hold" presetSubtype="8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" name="Shape 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graphicFrame>
        <p:nvGraphicFramePr>
          <p:cNvPr id="41" name="Shape 41"/>
          <p:cNvGraphicFramePr/>
          <p:nvPr/>
        </p:nvGraphicFramePr>
        <p:xfrm>
          <a:off y="56000" x="33200"/>
          <a:ext cy="3000000" cx="3000000"/>
        </p:xfrm>
        <a:graphic>
          <a:graphicData uri="http://schemas.openxmlformats.org/drawingml/2006/table">
            <a:tbl>
              <a:tblPr>
                <a:noFill/>
                <a:tableStyleId>{3EF00B30-425A-4E23-95F8-BCD5D17328B8}</a:tableStyleId>
              </a:tblPr>
              <a:tblGrid>
                <a:gridCol w="2269450"/>
                <a:gridCol w="2269450"/>
                <a:gridCol w="2269450"/>
                <a:gridCol w="2269450"/>
              </a:tblGrid>
              <a:tr h="562125"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u="sng" b="1" lang="en"/>
                        <a:t>Essential Question</a:t>
                      </a:r>
                    </a:p>
                  </a:txBody>
                  <a:tcPr marR="91425" marB="91425" marT="91425" anchor="ctr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u="sng" b="1" lang="en"/>
                        <a:t>Hypothesis </a:t>
                      </a:r>
                    </a:p>
                  </a:txBody>
                  <a:tcPr marR="91425" marB="91425" marT="91425" anchor="ctr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u="sng" b="1" lang="en"/>
                        <a:t>Vocabulary </a:t>
                      </a:r>
                    </a:p>
                  </a:txBody>
                  <a:tcPr marR="91425" marB="91425" marT="91425" anchor="ctr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u="sng" b="1" lang="en"/>
                        <a:t>Design Budget</a:t>
                      </a:r>
                    </a:p>
                  </a:txBody>
                  <a:tcPr marR="91425" marB="91425" marT="91425" anchor="ctr" marL="91425"/>
                </a:tc>
              </a:tr>
              <a:tr h="4475750"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________________________________________________________________________________________________________________________________________________________________________________________________________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________________________________________________________________________________________________________________________________________________________________________________________________________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____________________</a:t>
                      </a:r>
                    </a:p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____________________________________________________________________________________________________________________________________________________________________________________</a:t>
                      </a:r>
                    </a:p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________________________________________________________________________________________________________________________________________________________________________________________________________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Total Budget: $1000 </a:t>
                      </a:r>
                    </a:p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200"/>
                    </a:p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/>
                        <a:t>Inch of tape: $25 </a:t>
                      </a:r>
                    </a:p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200"/>
                    </a:p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/>
                        <a:t>Paper Plate: $300</a:t>
                      </a:r>
                    </a:p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200"/>
                    </a:p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/>
                        <a:t>We will need____inches of tape at a cost of $_______</a:t>
                      </a:r>
                    </a:p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200"/>
                    </a:p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/>
                        <a:t>Axel Pencil: $150</a:t>
                      </a:r>
                    </a:p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/>
                        <a:t>Scissors: $25</a:t>
                      </a:r>
                    </a:p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/>
                        <a:t>Ruler: </a:t>
                      </a:r>
                      <a:r>
                        <a:rPr sz="1200" lang="en">
                          <a:solidFill>
                            <a:schemeClr val="dk1"/>
                          </a:solidFill>
                        </a:rPr>
                        <a:t>$25</a:t>
                      </a:r>
                      <a:r>
                        <a:rPr sz="1200" lang="en"/>
                        <a:t> </a:t>
                      </a:r>
                    </a:p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200"/>
                    </a:p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Total Spent: $_________</a:t>
                      </a:r>
                    </a:p>
                  </a:txBody>
                  <a:tcPr marR="91425" marB="91425" marT="91425" marL="91425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" name="Shape 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Essential Question</a:t>
            </a:r>
          </a:p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What is an effective water wheel design?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" fill="hold" presetSubtype="8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" fill="hold" presetSubtype="8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" name="Shape 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2" name="Shape 5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Hypothesis</a:t>
            </a:r>
          </a:p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I believe if I design my water wheel by_______________ it will turn when water is poured on it.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" fill="hold" presetSubtype="8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" fill="hold" presetSubtype="8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" name="Shape 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Design Criteria</a:t>
            </a:r>
          </a:p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You must use a paper plate to create a wheel that will </a:t>
            </a:r>
            <a:r>
              <a:rPr lang="en">
                <a:solidFill>
                  <a:srgbClr val="FF0000"/>
                </a:solidFill>
              </a:rPr>
              <a:t>turn when water is poured over it</a:t>
            </a:r>
            <a:r>
              <a:rPr lang="en"/>
              <a:t> and raise a paper clip on string.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" fill="hold" presetSubtype="8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" fill="hold" presetSubtype="8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" name="Shape 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Constraints</a:t>
            </a:r>
          </a:p>
        </p:txBody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Must use the following materials: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&gt; paper plate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&gt; tape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Tools: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&gt; ruler 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&gt; scissors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" fill="hold" presetSubtype="8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" fill="hold" presetSubtype="8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" name="Shape 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Vocabulary</a:t>
            </a:r>
          </a:p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u="sng" b="1" lang="en"/>
              <a:t>Water Wheel</a:t>
            </a:r>
            <a:r>
              <a:rPr lang="en"/>
              <a:t>:</a:t>
            </a:r>
            <a:r>
              <a:rPr sz="2400" lang="en">
                <a:solidFill>
                  <a:srgbClr val="222222"/>
                </a:solidFill>
              </a:rPr>
              <a:t> A machine that converts moving water into useful energy to power things.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" fill="hold" presetSubtype="8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" fill="hold" presetSubtype="8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