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DCF1E98-AEF9-4664-B363-979A489AD272}">
  <a:tblStyle styleName="Table_0" styleId="{9DCF1E98-AEF9-4664-B363-979A489AD272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1" styleId="{A1B0BFB5-5F82-4E3E-BC1A-1F711BE10D24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4"/><Relationship Target="../media/image00.png" Type="http://schemas.openxmlformats.org/officeDocument/2006/relationships/image" Id="rId3"/><Relationship Target="../media/image04.png" Type="http://schemas.openxmlformats.org/officeDocument/2006/relationships/image" Id="rId6"/><Relationship Target="../media/image01.png" Type="http://schemas.openxmlformats.org/officeDocument/2006/relationships/image" Id="rId5"/><Relationship Target="../media/image03.png" Type="http://schemas.openxmlformats.org/officeDocument/2006/relationships/image" Id="rId7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aphicFrame>
        <p:nvGraphicFramePr>
          <p:cNvPr id="23" name="Shape 23"/>
          <p:cNvGraphicFramePr/>
          <p:nvPr/>
        </p:nvGraphicFramePr>
        <p:xfrm>
          <a:off y="0" x="5325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{9DCF1E98-AEF9-4664-B363-979A489AD272}</a:tableStyleId>
              </a:tblPr>
              <a:tblGrid>
                <a:gridCol w="1807750"/>
                <a:gridCol w="1807750"/>
                <a:gridCol w="1807750"/>
                <a:gridCol w="1807750"/>
                <a:gridCol w="1807750"/>
              </a:tblGrid>
              <a:tr h="784525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</a:tr>
              <a:tr h="4285075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What is the problem? ________________________________________________________________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u="sng" b="1" lang="en"/>
                        <a:t>Design Criteria: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What must your product do? ________________________________________________________________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What are the constraints? ________________________________________________________________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How are you going to solve the problem?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Diagram: </a:t>
                      </a:r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Materials:</a:t>
                      </a:r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&gt; ______________</a:t>
                      </a:r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&gt; ______________</a:t>
                      </a:r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&gt; ______________</a:t>
                      </a:r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&gt; ______________</a:t>
                      </a:r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&gt; ______________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Observation: ________________________________________________________________________________________________________________________________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Results: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________________________________________________________________________________________________________________________________________________________________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What can be done to improve the design? 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________________________________________________________________________________________________________________________________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Diagram: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  <p:pic>
        <p:nvPicPr>
          <p:cNvPr id="24" name="Shape 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72925" x="106200"/>
            <a:ext cy="661538" cx="157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56078" x="1911575"/>
            <a:ext cy="688200" cx="16650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59599" x="3740100"/>
            <a:ext cy="688200" cx="166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56075" x="5568625"/>
            <a:ext cy="688199" cx="1575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y="59600" x="7416325"/>
            <a:ext cy="688200" cx="1675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" name="Shape 29"/>
          <p:cNvCxnSpPr/>
          <p:nvPr/>
        </p:nvCxnSpPr>
        <p:spPr>
          <a:xfrm>
            <a:off y="26550" x="5478600"/>
            <a:ext cy="9659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30" name="Shape 30"/>
          <p:cNvSpPr/>
          <p:nvPr/>
        </p:nvSpPr>
        <p:spPr>
          <a:xfrm>
            <a:off y="1342362" x="3877125"/>
            <a:ext cy="756000" cx="749699"/>
          </a:xfrm>
          <a:prstGeom prst="ellips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1" name="Shape 31"/>
          <p:cNvCxnSpPr/>
          <p:nvPr/>
        </p:nvCxnSpPr>
        <p:spPr>
          <a:xfrm rot="10800000">
            <a:off y="1720375" x="4836074"/>
            <a:ext cy="0" cx="459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32" name="Shape 32"/>
          <p:cNvSpPr/>
          <p:nvPr/>
        </p:nvSpPr>
        <p:spPr>
          <a:xfrm>
            <a:off y="1237375" x="4980075"/>
            <a:ext cy="965999" cx="171900"/>
          </a:xfrm>
          <a:prstGeom prst="rect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y="2417912" x="3877125"/>
            <a:ext cy="756000" cx="749699"/>
          </a:xfrm>
          <a:prstGeom prst="ellips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4" name="Shape 34"/>
          <p:cNvCxnSpPr/>
          <p:nvPr/>
        </p:nvCxnSpPr>
        <p:spPr>
          <a:xfrm rot="10800000">
            <a:off y="2795925" x="4836074"/>
            <a:ext cy="0" cx="459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35" name="Shape 35"/>
          <p:cNvSpPr/>
          <p:nvPr/>
        </p:nvSpPr>
        <p:spPr>
          <a:xfrm>
            <a:off y="2312925" x="4980075"/>
            <a:ext cy="965999" cx="171900"/>
          </a:xfrm>
          <a:prstGeom prst="rect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>
            <a:off y="1673725" x="4211625"/>
            <a:ext cy="93299" cx="80700"/>
          </a:xfrm>
          <a:prstGeom prst="ellips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>
            <a:off y="2749275" x="4211625"/>
            <a:ext cy="93299" cx="80700"/>
          </a:xfrm>
          <a:prstGeom prst="ellips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>
            <a:off y="3823887" x="7524350"/>
            <a:ext cy="756000" cx="749699"/>
          </a:xfrm>
          <a:prstGeom prst="ellips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y="4155250" x="7858850"/>
            <a:ext cy="93299" cx="80700"/>
          </a:xfrm>
          <a:prstGeom prst="ellips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 rot="10800000">
            <a:off y="4201900" x="8430149"/>
            <a:ext cy="0" cx="459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41" name="Shape 41"/>
          <p:cNvSpPr/>
          <p:nvPr/>
        </p:nvSpPr>
        <p:spPr>
          <a:xfrm>
            <a:off y="3718900" x="8574150"/>
            <a:ext cy="965999" cx="171900"/>
          </a:xfrm>
          <a:prstGeom prst="rect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aphicFrame>
        <p:nvGraphicFramePr>
          <p:cNvPr id="46" name="Shape 46"/>
          <p:cNvGraphicFramePr/>
          <p:nvPr/>
        </p:nvGraphicFramePr>
        <p:xfrm>
          <a:off y="56000" x="332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{A1B0BFB5-5F82-4E3E-BC1A-1F711BE10D24}</a:tableStyleId>
              </a:tblPr>
              <a:tblGrid>
                <a:gridCol w="2269450"/>
                <a:gridCol w="2269450"/>
                <a:gridCol w="2269450"/>
                <a:gridCol w="2269450"/>
              </a:tblGrid>
              <a:tr h="562125"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u="sng" b="1" lang="en"/>
                        <a:t>Essential Question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u="sng" b="1" lang="en"/>
                        <a:t>Hypothesis 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u="sng" b="1" lang="en"/>
                        <a:t>Vocabulary 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u="sng" b="1" lang="en"/>
                        <a:t>Design Budget</a:t>
                      </a:r>
                    </a:p>
                  </a:txBody>
                  <a:tcPr marR="91425" marB="91425" marT="91425" anchor="ctr" marL="91425"/>
                </a:tc>
              </a:tr>
              <a:tr h="4475750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________________________________________________________________________________________________________________________________________________________________________________________________________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________________________________________________________________________________________________________________________________________________________________________________________________________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____________________</a:t>
                      </a:r>
                    </a:p>
                    <a:p>
                      <a:pPr rtl="0"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____________________________________________________________________________________________________________________________________________________________________________________</a:t>
                      </a:r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________________________________________________________________________________________________________________________________________________________________________________________________________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Total Budget: $1000 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sz="1200" lang="en"/>
                        <a:t>Inch of tape: $25 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sz="1200" lang="en"/>
                        <a:t>Paper Plate: $300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sz="1200" lang="en"/>
                        <a:t>We will need____inches of tape at a cost of $_______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sz="1200" lang="en"/>
                        <a:t>Axel Pencil: $150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sz="1200" lang="en"/>
                        <a:t>Scissors: $25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sz="1200" lang="en"/>
                        <a:t>Ruler: </a:t>
                      </a:r>
                      <a:r>
                        <a:rPr sz="1200" lang="en">
                          <a:solidFill>
                            <a:schemeClr val="dk1"/>
                          </a:solidFill>
                        </a:rPr>
                        <a:t>$25</a:t>
                      </a:r>
                      <a:r>
                        <a:rPr sz="1200" lang="en"/>
                        <a:t> 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Total Spent: $_________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